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99"/>
  </p:notesMasterIdLst>
  <p:sldIdLst>
    <p:sldId id="256" r:id="rId2"/>
    <p:sldId id="275" r:id="rId3"/>
    <p:sldId id="295" r:id="rId4"/>
    <p:sldId id="257" r:id="rId5"/>
    <p:sldId id="296" r:id="rId6"/>
    <p:sldId id="258" r:id="rId7"/>
    <p:sldId id="297" r:id="rId8"/>
    <p:sldId id="259" r:id="rId9"/>
    <p:sldId id="298" r:id="rId10"/>
    <p:sldId id="260" r:id="rId11"/>
    <p:sldId id="299" r:id="rId12"/>
    <p:sldId id="261" r:id="rId13"/>
    <p:sldId id="300" r:id="rId14"/>
    <p:sldId id="262" r:id="rId15"/>
    <p:sldId id="301" r:id="rId16"/>
    <p:sldId id="263" r:id="rId17"/>
    <p:sldId id="302" r:id="rId18"/>
    <p:sldId id="264" r:id="rId19"/>
    <p:sldId id="303" r:id="rId20"/>
    <p:sldId id="265" r:id="rId21"/>
    <p:sldId id="304" r:id="rId22"/>
    <p:sldId id="266" r:id="rId23"/>
    <p:sldId id="305" r:id="rId24"/>
    <p:sldId id="267" r:id="rId25"/>
    <p:sldId id="306" r:id="rId26"/>
    <p:sldId id="268" r:id="rId27"/>
    <p:sldId id="307" r:id="rId28"/>
    <p:sldId id="269" r:id="rId29"/>
    <p:sldId id="308" r:id="rId30"/>
    <p:sldId id="270" r:id="rId31"/>
    <p:sldId id="309" r:id="rId32"/>
    <p:sldId id="271" r:id="rId33"/>
    <p:sldId id="310" r:id="rId34"/>
    <p:sldId id="272" r:id="rId35"/>
    <p:sldId id="311" r:id="rId36"/>
    <p:sldId id="274" r:id="rId37"/>
    <p:sldId id="312" r:id="rId38"/>
    <p:sldId id="276" r:id="rId39"/>
    <p:sldId id="313" r:id="rId40"/>
    <p:sldId id="277" r:id="rId41"/>
    <p:sldId id="314" r:id="rId42"/>
    <p:sldId id="278" r:id="rId43"/>
    <p:sldId id="315" r:id="rId44"/>
    <p:sldId id="279" r:id="rId45"/>
    <p:sldId id="316" r:id="rId46"/>
    <p:sldId id="280" r:id="rId47"/>
    <p:sldId id="317" r:id="rId48"/>
    <p:sldId id="281" r:id="rId49"/>
    <p:sldId id="318" r:id="rId50"/>
    <p:sldId id="282" r:id="rId51"/>
    <p:sldId id="319" r:id="rId52"/>
    <p:sldId id="283" r:id="rId53"/>
    <p:sldId id="320" r:id="rId54"/>
    <p:sldId id="284" r:id="rId55"/>
    <p:sldId id="321" r:id="rId56"/>
    <p:sldId id="285" r:id="rId57"/>
    <p:sldId id="322" r:id="rId58"/>
    <p:sldId id="286" r:id="rId59"/>
    <p:sldId id="323" r:id="rId60"/>
    <p:sldId id="287" r:id="rId61"/>
    <p:sldId id="324" r:id="rId62"/>
    <p:sldId id="288" r:id="rId63"/>
    <p:sldId id="325" r:id="rId64"/>
    <p:sldId id="289" r:id="rId65"/>
    <p:sldId id="326" r:id="rId66"/>
    <p:sldId id="290" r:id="rId67"/>
    <p:sldId id="327" r:id="rId68"/>
    <p:sldId id="294" r:id="rId69"/>
    <p:sldId id="328" r:id="rId70"/>
    <p:sldId id="329" r:id="rId71"/>
    <p:sldId id="330" r:id="rId72"/>
    <p:sldId id="331" r:id="rId73"/>
    <p:sldId id="332" r:id="rId74"/>
    <p:sldId id="333" r:id="rId75"/>
    <p:sldId id="334" r:id="rId76"/>
    <p:sldId id="335" r:id="rId77"/>
    <p:sldId id="336" r:id="rId78"/>
    <p:sldId id="337" r:id="rId79"/>
    <p:sldId id="338" r:id="rId80"/>
    <p:sldId id="339" r:id="rId81"/>
    <p:sldId id="340" r:id="rId82"/>
    <p:sldId id="341" r:id="rId83"/>
    <p:sldId id="343" r:id="rId84"/>
    <p:sldId id="342" r:id="rId85"/>
    <p:sldId id="344" r:id="rId86"/>
    <p:sldId id="345" r:id="rId87"/>
    <p:sldId id="346" r:id="rId88"/>
    <p:sldId id="347" r:id="rId89"/>
    <p:sldId id="348" r:id="rId90"/>
    <p:sldId id="349" r:id="rId91"/>
    <p:sldId id="350" r:id="rId92"/>
    <p:sldId id="351" r:id="rId93"/>
    <p:sldId id="352" r:id="rId94"/>
    <p:sldId id="353" r:id="rId95"/>
    <p:sldId id="354" r:id="rId96"/>
    <p:sldId id="355" r:id="rId97"/>
    <p:sldId id="356" r:id="rId98"/>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mn-cs"/>
      </a:defRPr>
    </a:lvl2pPr>
    <a:lvl3pPr marL="914400" algn="l" defTabSz="457200" rtl="0" fontAlgn="base">
      <a:spcBef>
        <a:spcPct val="0"/>
      </a:spcBef>
      <a:spcAft>
        <a:spcPct val="0"/>
      </a:spcAft>
      <a:defRPr kern="1200">
        <a:solidFill>
          <a:schemeClr val="tx1"/>
        </a:solidFill>
        <a:latin typeface="Arial" charset="0"/>
        <a:ea typeface="+mn-ea"/>
        <a:cs typeface="+mn-cs"/>
      </a:defRPr>
    </a:lvl3pPr>
    <a:lvl4pPr marL="1371600" algn="l" defTabSz="457200" rtl="0" fontAlgn="base">
      <a:spcBef>
        <a:spcPct val="0"/>
      </a:spcBef>
      <a:spcAft>
        <a:spcPct val="0"/>
      </a:spcAft>
      <a:defRPr kern="1200">
        <a:solidFill>
          <a:schemeClr val="tx1"/>
        </a:solidFill>
        <a:latin typeface="Arial" charset="0"/>
        <a:ea typeface="+mn-ea"/>
        <a:cs typeface="+mn-cs"/>
      </a:defRPr>
    </a:lvl4pPr>
    <a:lvl5pPr marL="1828800" algn="l" defTabSz="457200"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9621" autoAdjust="0"/>
  </p:normalViewPr>
  <p:slideViewPr>
    <p:cSldViewPr snapToGrid="0" snapToObjects="1">
      <p:cViewPr varScale="1">
        <p:scale>
          <a:sx n="111" d="100"/>
          <a:sy n="111" d="100"/>
        </p:scale>
        <p:origin x="1008" y="1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theme" Target="theme/theme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notesMaster" Target="notesMasters/notesMaster1.xml"/><Relationship Id="rId10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325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Calibri" pitchFamily="34" charset="0"/>
              </a:defRPr>
            </a:lvl1pPr>
          </a:lstStyle>
          <a:p>
            <a:pPr>
              <a:defRPr/>
            </a:pPr>
            <a:endParaRPr lang="en-US"/>
          </a:p>
        </p:txBody>
      </p:sp>
      <p:sp>
        <p:nvSpPr>
          <p:cNvPr id="5325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Calibri" pitchFamily="34" charset="0"/>
              </a:defRPr>
            </a:lvl1pPr>
          </a:lstStyle>
          <a:p>
            <a:pPr>
              <a:defRPr/>
            </a:pPr>
            <a:fld id="{6DD0DE70-D743-417E-B1F8-5AC0A7D03A31}" type="datetimeFigureOut">
              <a:rPr lang="en-US"/>
              <a:pPr>
                <a:defRPr/>
              </a:pPr>
              <a:t>12/21/2016</a:t>
            </a:fld>
            <a:endParaRPr lang="en-US"/>
          </a:p>
        </p:txBody>
      </p:sp>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5325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325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Calibri" pitchFamily="34" charset="0"/>
              </a:defRPr>
            </a:lvl1pPr>
          </a:lstStyle>
          <a:p>
            <a:pPr>
              <a:defRPr/>
            </a:pPr>
            <a:endParaRPr lang="en-US"/>
          </a:p>
        </p:txBody>
      </p:sp>
      <p:sp>
        <p:nvSpPr>
          <p:cNvPr id="5325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Calibri" pitchFamily="34" charset="0"/>
              </a:defRPr>
            </a:lvl1pPr>
          </a:lstStyle>
          <a:p>
            <a:pPr>
              <a:defRPr/>
            </a:pPr>
            <a:fld id="{626D8DD6-FF6C-4DF5-80B9-BBC9725922A0}" type="slidenum">
              <a:rPr lang="en-US"/>
              <a:pPr>
                <a:defRPr/>
              </a:pPr>
              <a:t>‹#›</a:t>
            </a:fld>
            <a:endParaRPr lang="en-US"/>
          </a:p>
        </p:txBody>
      </p:sp>
    </p:spTree>
    <p:extLst>
      <p:ext uri="{BB962C8B-B14F-4D97-AF65-F5344CB8AC3E}">
        <p14:creationId xmlns:p14="http://schemas.microsoft.com/office/powerpoint/2010/main" val="299441502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Rot="1" noChangeAspect="1" noChangeArrowheads="1" noTextEdit="1"/>
          </p:cNvSpPr>
          <p:nvPr>
            <p:ph type="sldImg"/>
          </p:nvPr>
        </p:nvSpPr>
        <p:spPr>
          <a:ln/>
        </p:spPr>
      </p:sp>
      <p:sp>
        <p:nvSpPr>
          <p:cNvPr id="1536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Rot="1" noChangeAspect="1" noChangeArrowheads="1" noTextEdit="1"/>
          </p:cNvSpPr>
          <p:nvPr>
            <p:ph type="sldImg"/>
          </p:nvPr>
        </p:nvSpPr>
        <p:spPr>
          <a:ln/>
        </p:spPr>
      </p:sp>
      <p:sp>
        <p:nvSpPr>
          <p:cNvPr id="3379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Rot="1" noChangeAspect="1" noChangeArrowheads="1" noTextEdit="1"/>
          </p:cNvSpPr>
          <p:nvPr>
            <p:ph type="sldImg"/>
          </p:nvPr>
        </p:nvSpPr>
        <p:spPr>
          <a:ln/>
        </p:spPr>
      </p:sp>
      <p:sp>
        <p:nvSpPr>
          <p:cNvPr id="3584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Grp="1" noRot="1" noChangeAspect="1" noChangeArrowheads="1" noTextEdit="1"/>
          </p:cNvSpPr>
          <p:nvPr>
            <p:ph type="sldImg"/>
          </p:nvPr>
        </p:nvSpPr>
        <p:spPr>
          <a:ln/>
        </p:spPr>
      </p:sp>
      <p:sp>
        <p:nvSpPr>
          <p:cNvPr id="3789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noRot="1" noChangeAspect="1" noChangeArrowheads="1" noTextEdit="1"/>
          </p:cNvSpPr>
          <p:nvPr>
            <p:ph type="sldImg"/>
          </p:nvPr>
        </p:nvSpPr>
        <p:spPr>
          <a:ln/>
        </p:spPr>
      </p:sp>
      <p:sp>
        <p:nvSpPr>
          <p:cNvPr id="3993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noRot="1" noChangeAspect="1" noChangeArrowheads="1" noTextEdit="1"/>
          </p:cNvSpPr>
          <p:nvPr>
            <p:ph type="sldImg"/>
          </p:nvPr>
        </p:nvSpPr>
        <p:spPr>
          <a:ln/>
        </p:spPr>
      </p:sp>
      <p:sp>
        <p:nvSpPr>
          <p:cNvPr id="4198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p:cNvSpPr>
            <a:spLocks noGrp="1" noRot="1" noChangeAspect="1" noChangeArrowheads="1" noTextEdit="1"/>
          </p:cNvSpPr>
          <p:nvPr>
            <p:ph type="sldImg"/>
          </p:nvPr>
        </p:nvSpPr>
        <p:spPr>
          <a:ln/>
        </p:spPr>
      </p:sp>
      <p:sp>
        <p:nvSpPr>
          <p:cNvPr id="4403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p:cNvSpPr>
            <a:spLocks noGrp="1" noRot="1" noChangeAspect="1" noChangeArrowheads="1" noTextEdit="1"/>
          </p:cNvSpPr>
          <p:nvPr>
            <p:ph type="sldImg"/>
          </p:nvPr>
        </p:nvSpPr>
        <p:spPr>
          <a:ln/>
        </p:spPr>
      </p:sp>
      <p:sp>
        <p:nvSpPr>
          <p:cNvPr id="4608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Grp="1" noRot="1" noChangeAspect="1" noChangeArrowheads="1" noTextEdit="1"/>
          </p:cNvSpPr>
          <p:nvPr>
            <p:ph type="sldImg"/>
          </p:nvPr>
        </p:nvSpPr>
        <p:spPr>
          <a:ln/>
        </p:spPr>
      </p:sp>
      <p:sp>
        <p:nvSpPr>
          <p:cNvPr id="4813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p:cNvSpPr>
            <a:spLocks noGrp="1" noRot="1" noChangeAspect="1" noChangeArrowheads="1" noTextEdit="1"/>
          </p:cNvSpPr>
          <p:nvPr>
            <p:ph type="sldImg"/>
          </p:nvPr>
        </p:nvSpPr>
        <p:spPr>
          <a:ln/>
        </p:spPr>
      </p:sp>
      <p:sp>
        <p:nvSpPr>
          <p:cNvPr id="5017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Rot="1" noChangeAspect="1" noChangeArrowheads="1" noTextEdit="1"/>
          </p:cNvSpPr>
          <p:nvPr>
            <p:ph type="sldImg"/>
          </p:nvPr>
        </p:nvSpPr>
        <p:spPr>
          <a:ln/>
        </p:spPr>
      </p:sp>
      <p:sp>
        <p:nvSpPr>
          <p:cNvPr id="111619"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Rot="1" noChangeAspect="1" noChangeArrowheads="1" noTextEdit="1"/>
          </p:cNvSpPr>
          <p:nvPr>
            <p:ph type="sldImg"/>
          </p:nvPr>
        </p:nvSpPr>
        <p:spPr>
          <a:ln/>
        </p:spPr>
      </p:sp>
      <p:sp>
        <p:nvSpPr>
          <p:cNvPr id="1741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p:cNvSpPr>
            <a:spLocks noGrp="1" noRot="1" noChangeAspect="1" noChangeArrowheads="1" noTextEdit="1"/>
          </p:cNvSpPr>
          <p:nvPr>
            <p:ph type="sldImg"/>
          </p:nvPr>
        </p:nvSpPr>
        <p:spPr>
          <a:ln/>
        </p:spPr>
      </p:sp>
      <p:sp>
        <p:nvSpPr>
          <p:cNvPr id="5222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Rot="1" noChangeAspect="1" noChangeArrowheads="1" noTextEdit="1"/>
          </p:cNvSpPr>
          <p:nvPr>
            <p:ph type="sldImg"/>
          </p:nvPr>
        </p:nvSpPr>
        <p:spPr>
          <a:ln/>
        </p:spPr>
      </p:sp>
      <p:sp>
        <p:nvSpPr>
          <p:cNvPr id="113667"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p:cNvSpPr>
            <a:spLocks noGrp="1" noRot="1" noChangeAspect="1" noChangeArrowheads="1" noTextEdit="1"/>
          </p:cNvSpPr>
          <p:nvPr>
            <p:ph type="sldImg"/>
          </p:nvPr>
        </p:nvSpPr>
        <p:spPr>
          <a:ln/>
        </p:spPr>
      </p:sp>
      <p:sp>
        <p:nvSpPr>
          <p:cNvPr id="5427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Rot="1" noChangeAspect="1" noChangeArrowheads="1" noTextEdit="1"/>
          </p:cNvSpPr>
          <p:nvPr>
            <p:ph type="sldImg"/>
          </p:nvPr>
        </p:nvSpPr>
        <p:spPr>
          <a:ln/>
        </p:spPr>
      </p:sp>
      <p:sp>
        <p:nvSpPr>
          <p:cNvPr id="115715"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
          <p:cNvSpPr>
            <a:spLocks noGrp="1" noRot="1" noChangeAspect="1" noChangeArrowheads="1" noTextEdit="1"/>
          </p:cNvSpPr>
          <p:nvPr>
            <p:ph type="sldImg"/>
          </p:nvPr>
        </p:nvSpPr>
        <p:spPr>
          <a:ln/>
        </p:spPr>
      </p:sp>
      <p:sp>
        <p:nvSpPr>
          <p:cNvPr id="5632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Rot="1" noChangeAspect="1" noChangeArrowheads="1" noTextEdit="1"/>
          </p:cNvSpPr>
          <p:nvPr>
            <p:ph type="sldImg"/>
          </p:nvPr>
        </p:nvSpPr>
        <p:spPr>
          <a:ln/>
        </p:spPr>
      </p:sp>
      <p:sp>
        <p:nvSpPr>
          <p:cNvPr id="117763"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Rot="1" noChangeAspect="1" noChangeArrowheads="1" noTextEdit="1"/>
          </p:cNvSpPr>
          <p:nvPr>
            <p:ph type="sldImg"/>
          </p:nvPr>
        </p:nvSpPr>
        <p:spPr>
          <a:ln/>
        </p:spPr>
      </p:sp>
      <p:sp>
        <p:nvSpPr>
          <p:cNvPr id="5837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Rot="1" noChangeAspect="1" noChangeArrowheads="1" noTextEdit="1"/>
          </p:cNvSpPr>
          <p:nvPr>
            <p:ph type="sldImg"/>
          </p:nvPr>
        </p:nvSpPr>
        <p:spPr>
          <a:ln/>
        </p:spPr>
      </p:sp>
      <p:sp>
        <p:nvSpPr>
          <p:cNvPr id="5837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2"/>
          <p:cNvSpPr>
            <a:spLocks noGrp="1" noRot="1" noChangeAspect="1" noChangeArrowheads="1" noTextEdit="1"/>
          </p:cNvSpPr>
          <p:nvPr>
            <p:ph type="sldImg"/>
          </p:nvPr>
        </p:nvSpPr>
        <p:spPr>
          <a:ln/>
        </p:spPr>
      </p:sp>
      <p:sp>
        <p:nvSpPr>
          <p:cNvPr id="6041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2"/>
          <p:cNvSpPr>
            <a:spLocks noGrp="1" noRot="1" noChangeAspect="1" noChangeArrowheads="1" noTextEdit="1"/>
          </p:cNvSpPr>
          <p:nvPr>
            <p:ph type="sldImg"/>
          </p:nvPr>
        </p:nvSpPr>
        <p:spPr>
          <a:ln/>
        </p:spPr>
      </p:sp>
      <p:sp>
        <p:nvSpPr>
          <p:cNvPr id="6041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Rot="1" noChangeAspect="1" noChangeArrowheads="1" noTextEdit="1"/>
          </p:cNvSpPr>
          <p:nvPr>
            <p:ph type="sldImg"/>
          </p:nvPr>
        </p:nvSpPr>
        <p:spPr>
          <a:ln/>
        </p:spPr>
      </p:sp>
      <p:sp>
        <p:nvSpPr>
          <p:cNvPr id="1945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2"/>
          <p:cNvSpPr>
            <a:spLocks noGrp="1" noRot="1" noChangeAspect="1" noChangeArrowheads="1" noTextEdit="1"/>
          </p:cNvSpPr>
          <p:nvPr>
            <p:ph type="sldImg"/>
          </p:nvPr>
        </p:nvSpPr>
        <p:spPr>
          <a:ln/>
        </p:spPr>
      </p:sp>
      <p:sp>
        <p:nvSpPr>
          <p:cNvPr id="6246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2"/>
          <p:cNvSpPr>
            <a:spLocks noGrp="1" noRot="1" noChangeAspect="1" noChangeArrowheads="1" noTextEdit="1"/>
          </p:cNvSpPr>
          <p:nvPr>
            <p:ph type="sldImg"/>
          </p:nvPr>
        </p:nvSpPr>
        <p:spPr>
          <a:ln/>
        </p:spPr>
      </p:sp>
      <p:sp>
        <p:nvSpPr>
          <p:cNvPr id="6246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2"/>
          <p:cNvSpPr>
            <a:spLocks noGrp="1" noRot="1" noChangeAspect="1" noChangeArrowheads="1" noTextEdit="1"/>
          </p:cNvSpPr>
          <p:nvPr>
            <p:ph type="sldImg"/>
          </p:nvPr>
        </p:nvSpPr>
        <p:spPr>
          <a:ln/>
        </p:spPr>
      </p:sp>
      <p:sp>
        <p:nvSpPr>
          <p:cNvPr id="6451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2"/>
          <p:cNvSpPr>
            <a:spLocks noGrp="1" noRot="1" noChangeAspect="1" noChangeArrowheads="1" noTextEdit="1"/>
          </p:cNvSpPr>
          <p:nvPr>
            <p:ph type="sldImg"/>
          </p:nvPr>
        </p:nvSpPr>
        <p:spPr>
          <a:ln/>
        </p:spPr>
      </p:sp>
      <p:sp>
        <p:nvSpPr>
          <p:cNvPr id="6451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2"/>
          <p:cNvSpPr>
            <a:spLocks noGrp="1" noRot="1" noChangeAspect="1" noChangeArrowheads="1" noTextEdit="1"/>
          </p:cNvSpPr>
          <p:nvPr>
            <p:ph type="sldImg"/>
          </p:nvPr>
        </p:nvSpPr>
        <p:spPr>
          <a:ln/>
        </p:spPr>
      </p:sp>
      <p:sp>
        <p:nvSpPr>
          <p:cNvPr id="6656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2"/>
          <p:cNvSpPr>
            <a:spLocks noGrp="1" noRot="1" noChangeAspect="1" noChangeArrowheads="1" noTextEdit="1"/>
          </p:cNvSpPr>
          <p:nvPr>
            <p:ph type="sldImg"/>
          </p:nvPr>
        </p:nvSpPr>
        <p:spPr>
          <a:ln/>
        </p:spPr>
      </p:sp>
      <p:sp>
        <p:nvSpPr>
          <p:cNvPr id="6656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p:cNvSpPr>
            <a:spLocks noGrp="1" noRot="1" noChangeAspect="1" noChangeArrowheads="1" noTextEdit="1"/>
          </p:cNvSpPr>
          <p:nvPr>
            <p:ph type="sldImg"/>
          </p:nvPr>
        </p:nvSpPr>
        <p:spPr>
          <a:ln/>
        </p:spPr>
      </p:sp>
      <p:sp>
        <p:nvSpPr>
          <p:cNvPr id="7065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p:cNvSpPr>
            <a:spLocks noGrp="1" noRot="1" noChangeAspect="1" noChangeArrowheads="1" noTextEdit="1"/>
          </p:cNvSpPr>
          <p:nvPr>
            <p:ph type="sldImg"/>
          </p:nvPr>
        </p:nvSpPr>
        <p:spPr>
          <a:ln/>
        </p:spPr>
      </p:sp>
      <p:sp>
        <p:nvSpPr>
          <p:cNvPr id="7065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2"/>
          <p:cNvSpPr>
            <a:spLocks noGrp="1" noRot="1" noChangeAspect="1" noChangeArrowheads="1" noTextEdit="1"/>
          </p:cNvSpPr>
          <p:nvPr>
            <p:ph type="sldImg"/>
          </p:nvPr>
        </p:nvSpPr>
        <p:spPr>
          <a:ln/>
        </p:spPr>
      </p:sp>
      <p:sp>
        <p:nvSpPr>
          <p:cNvPr id="7270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2"/>
          <p:cNvSpPr>
            <a:spLocks noGrp="1" noRot="1" noChangeAspect="1" noChangeArrowheads="1" noTextEdit="1"/>
          </p:cNvSpPr>
          <p:nvPr>
            <p:ph type="sldImg"/>
          </p:nvPr>
        </p:nvSpPr>
        <p:spPr>
          <a:ln/>
        </p:spPr>
      </p:sp>
      <p:sp>
        <p:nvSpPr>
          <p:cNvPr id="7270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Rot="1" noChangeAspect="1" noChangeArrowheads="1" noTextEdit="1"/>
          </p:cNvSpPr>
          <p:nvPr>
            <p:ph type="sldImg"/>
          </p:nvPr>
        </p:nvSpPr>
        <p:spPr>
          <a:ln/>
        </p:spPr>
      </p:sp>
      <p:sp>
        <p:nvSpPr>
          <p:cNvPr id="2150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2"/>
          <p:cNvSpPr>
            <a:spLocks noGrp="1" noRot="1" noChangeAspect="1" noChangeArrowheads="1" noTextEdit="1"/>
          </p:cNvSpPr>
          <p:nvPr>
            <p:ph type="sldImg"/>
          </p:nvPr>
        </p:nvSpPr>
        <p:spPr>
          <a:ln/>
        </p:spPr>
      </p:sp>
      <p:sp>
        <p:nvSpPr>
          <p:cNvPr id="7475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2"/>
          <p:cNvSpPr>
            <a:spLocks noGrp="1" noRot="1" noChangeAspect="1" noChangeArrowheads="1" noTextEdit="1"/>
          </p:cNvSpPr>
          <p:nvPr>
            <p:ph type="sldImg"/>
          </p:nvPr>
        </p:nvSpPr>
        <p:spPr>
          <a:ln/>
        </p:spPr>
      </p:sp>
      <p:sp>
        <p:nvSpPr>
          <p:cNvPr id="7475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2"/>
          <p:cNvSpPr>
            <a:spLocks noGrp="1" noRot="1" noChangeAspect="1" noChangeArrowheads="1" noTextEdit="1"/>
          </p:cNvSpPr>
          <p:nvPr>
            <p:ph type="sldImg"/>
          </p:nvPr>
        </p:nvSpPr>
        <p:spPr>
          <a:ln/>
        </p:spPr>
      </p:sp>
      <p:sp>
        <p:nvSpPr>
          <p:cNvPr id="7680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2"/>
          <p:cNvSpPr>
            <a:spLocks noGrp="1" noRot="1" noChangeAspect="1" noChangeArrowheads="1" noTextEdit="1"/>
          </p:cNvSpPr>
          <p:nvPr>
            <p:ph type="sldImg"/>
          </p:nvPr>
        </p:nvSpPr>
        <p:spPr>
          <a:ln/>
        </p:spPr>
      </p:sp>
      <p:sp>
        <p:nvSpPr>
          <p:cNvPr id="7680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2"/>
          <p:cNvSpPr>
            <a:spLocks noGrp="1" noRot="1" noChangeAspect="1" noChangeArrowheads="1" noTextEdit="1"/>
          </p:cNvSpPr>
          <p:nvPr>
            <p:ph type="sldImg"/>
          </p:nvPr>
        </p:nvSpPr>
        <p:spPr>
          <a:ln/>
        </p:spPr>
      </p:sp>
      <p:sp>
        <p:nvSpPr>
          <p:cNvPr id="7885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2"/>
          <p:cNvSpPr>
            <a:spLocks noGrp="1" noRot="1" noChangeAspect="1" noChangeArrowheads="1" noTextEdit="1"/>
          </p:cNvSpPr>
          <p:nvPr>
            <p:ph type="sldImg"/>
          </p:nvPr>
        </p:nvSpPr>
        <p:spPr>
          <a:ln/>
        </p:spPr>
      </p:sp>
      <p:sp>
        <p:nvSpPr>
          <p:cNvPr id="7885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2"/>
          <p:cNvSpPr>
            <a:spLocks noGrp="1" noRot="1" noChangeAspect="1" noChangeArrowheads="1" noTextEdit="1"/>
          </p:cNvSpPr>
          <p:nvPr>
            <p:ph type="sldImg"/>
          </p:nvPr>
        </p:nvSpPr>
        <p:spPr>
          <a:ln/>
        </p:spPr>
      </p:sp>
      <p:sp>
        <p:nvSpPr>
          <p:cNvPr id="8089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2"/>
          <p:cNvSpPr>
            <a:spLocks noGrp="1" noRot="1" noChangeAspect="1" noChangeArrowheads="1" noTextEdit="1"/>
          </p:cNvSpPr>
          <p:nvPr>
            <p:ph type="sldImg"/>
          </p:nvPr>
        </p:nvSpPr>
        <p:spPr>
          <a:ln/>
        </p:spPr>
      </p:sp>
      <p:sp>
        <p:nvSpPr>
          <p:cNvPr id="8089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2"/>
          <p:cNvSpPr>
            <a:spLocks noGrp="1" noRot="1" noChangeAspect="1" noChangeArrowheads="1" noTextEdit="1"/>
          </p:cNvSpPr>
          <p:nvPr>
            <p:ph type="sldImg"/>
          </p:nvPr>
        </p:nvSpPr>
        <p:spPr>
          <a:ln/>
        </p:spPr>
      </p:sp>
      <p:sp>
        <p:nvSpPr>
          <p:cNvPr id="8294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2"/>
          <p:cNvSpPr>
            <a:spLocks noGrp="1" noRot="1" noChangeAspect="1" noChangeArrowheads="1" noTextEdit="1"/>
          </p:cNvSpPr>
          <p:nvPr>
            <p:ph type="sldImg"/>
          </p:nvPr>
        </p:nvSpPr>
        <p:spPr>
          <a:ln/>
        </p:spPr>
      </p:sp>
      <p:sp>
        <p:nvSpPr>
          <p:cNvPr id="8294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Rot="1" noChangeAspect="1" noChangeArrowheads="1" noTextEdit="1"/>
          </p:cNvSpPr>
          <p:nvPr>
            <p:ph type="sldImg"/>
          </p:nvPr>
        </p:nvSpPr>
        <p:spPr>
          <a:ln/>
        </p:spPr>
      </p:sp>
      <p:sp>
        <p:nvSpPr>
          <p:cNvPr id="2355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2"/>
          <p:cNvSpPr>
            <a:spLocks noGrp="1" noRot="1" noChangeAspect="1" noChangeArrowheads="1" noTextEdit="1"/>
          </p:cNvSpPr>
          <p:nvPr>
            <p:ph type="sldImg"/>
          </p:nvPr>
        </p:nvSpPr>
        <p:spPr>
          <a:ln/>
        </p:spPr>
      </p:sp>
      <p:sp>
        <p:nvSpPr>
          <p:cNvPr id="8499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2"/>
          <p:cNvSpPr>
            <a:spLocks noGrp="1" noRot="1" noChangeAspect="1" noChangeArrowheads="1" noTextEdit="1"/>
          </p:cNvSpPr>
          <p:nvPr>
            <p:ph type="sldImg"/>
          </p:nvPr>
        </p:nvSpPr>
        <p:spPr>
          <a:ln/>
        </p:spPr>
      </p:sp>
      <p:sp>
        <p:nvSpPr>
          <p:cNvPr id="8499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2"/>
          <p:cNvSpPr>
            <a:spLocks noGrp="1" noRot="1" noChangeAspect="1" noChangeArrowheads="1" noTextEdit="1"/>
          </p:cNvSpPr>
          <p:nvPr>
            <p:ph type="sldImg"/>
          </p:nvPr>
        </p:nvSpPr>
        <p:spPr>
          <a:ln/>
        </p:spPr>
      </p:sp>
      <p:sp>
        <p:nvSpPr>
          <p:cNvPr id="8704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2"/>
          <p:cNvSpPr>
            <a:spLocks noGrp="1" noRot="1" noChangeAspect="1" noChangeArrowheads="1" noTextEdit="1"/>
          </p:cNvSpPr>
          <p:nvPr>
            <p:ph type="sldImg"/>
          </p:nvPr>
        </p:nvSpPr>
        <p:spPr>
          <a:ln/>
        </p:spPr>
      </p:sp>
      <p:sp>
        <p:nvSpPr>
          <p:cNvPr id="8704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2"/>
          <p:cNvSpPr>
            <a:spLocks noGrp="1" noRot="1" noChangeAspect="1" noChangeArrowheads="1" noTextEdit="1"/>
          </p:cNvSpPr>
          <p:nvPr>
            <p:ph type="sldImg"/>
          </p:nvPr>
        </p:nvSpPr>
        <p:spPr>
          <a:ln/>
        </p:spPr>
      </p:sp>
      <p:sp>
        <p:nvSpPr>
          <p:cNvPr id="8909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2"/>
          <p:cNvSpPr>
            <a:spLocks noGrp="1" noRot="1" noChangeAspect="1" noChangeArrowheads="1" noTextEdit="1"/>
          </p:cNvSpPr>
          <p:nvPr>
            <p:ph type="sldImg"/>
          </p:nvPr>
        </p:nvSpPr>
        <p:spPr>
          <a:ln/>
        </p:spPr>
      </p:sp>
      <p:sp>
        <p:nvSpPr>
          <p:cNvPr id="8909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2"/>
          <p:cNvSpPr>
            <a:spLocks noGrp="1" noRot="1" noChangeAspect="1" noChangeArrowheads="1" noTextEdit="1"/>
          </p:cNvSpPr>
          <p:nvPr>
            <p:ph type="sldImg"/>
          </p:nvPr>
        </p:nvSpPr>
        <p:spPr>
          <a:ln/>
        </p:spPr>
      </p:sp>
      <p:sp>
        <p:nvSpPr>
          <p:cNvPr id="9113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2"/>
          <p:cNvSpPr>
            <a:spLocks noGrp="1" noRot="1" noChangeAspect="1" noChangeArrowheads="1" noTextEdit="1"/>
          </p:cNvSpPr>
          <p:nvPr>
            <p:ph type="sldImg"/>
          </p:nvPr>
        </p:nvSpPr>
        <p:spPr>
          <a:ln/>
        </p:spPr>
      </p:sp>
      <p:sp>
        <p:nvSpPr>
          <p:cNvPr id="9113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2"/>
          <p:cNvSpPr>
            <a:spLocks noGrp="1" noRot="1" noChangeAspect="1" noChangeArrowheads="1" noTextEdit="1"/>
          </p:cNvSpPr>
          <p:nvPr>
            <p:ph type="sldImg"/>
          </p:nvPr>
        </p:nvSpPr>
        <p:spPr>
          <a:ln/>
        </p:spPr>
      </p:sp>
      <p:sp>
        <p:nvSpPr>
          <p:cNvPr id="9318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2"/>
          <p:cNvSpPr>
            <a:spLocks noGrp="1" noRot="1" noChangeAspect="1" noChangeArrowheads="1" noTextEdit="1"/>
          </p:cNvSpPr>
          <p:nvPr>
            <p:ph type="sldImg"/>
          </p:nvPr>
        </p:nvSpPr>
        <p:spPr>
          <a:ln/>
        </p:spPr>
      </p:sp>
      <p:sp>
        <p:nvSpPr>
          <p:cNvPr id="9318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Rot="1" noChangeAspect="1" noChangeArrowheads="1" noTextEdit="1"/>
          </p:cNvSpPr>
          <p:nvPr>
            <p:ph type="sldImg"/>
          </p:nvPr>
        </p:nvSpPr>
        <p:spPr>
          <a:ln/>
        </p:spPr>
      </p:sp>
      <p:sp>
        <p:nvSpPr>
          <p:cNvPr id="2560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2"/>
          <p:cNvSpPr>
            <a:spLocks noGrp="1" noRot="1" noChangeAspect="1" noChangeArrowheads="1" noTextEdit="1"/>
          </p:cNvSpPr>
          <p:nvPr>
            <p:ph type="sldImg"/>
          </p:nvPr>
        </p:nvSpPr>
        <p:spPr>
          <a:ln/>
        </p:spPr>
      </p:sp>
      <p:sp>
        <p:nvSpPr>
          <p:cNvPr id="9523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2"/>
          <p:cNvSpPr>
            <a:spLocks noGrp="1" noRot="1" noChangeAspect="1" noChangeArrowheads="1" noTextEdit="1"/>
          </p:cNvSpPr>
          <p:nvPr>
            <p:ph type="sldImg"/>
          </p:nvPr>
        </p:nvSpPr>
        <p:spPr>
          <a:ln/>
        </p:spPr>
      </p:sp>
      <p:sp>
        <p:nvSpPr>
          <p:cNvPr id="9523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Rectangle 2"/>
          <p:cNvSpPr>
            <a:spLocks noGrp="1" noRot="1" noChangeAspect="1" noChangeArrowheads="1" noTextEdit="1"/>
          </p:cNvSpPr>
          <p:nvPr>
            <p:ph type="sldImg"/>
          </p:nvPr>
        </p:nvSpPr>
        <p:spPr>
          <a:ln/>
        </p:spPr>
      </p:sp>
      <p:sp>
        <p:nvSpPr>
          <p:cNvPr id="9728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Rectangle 2"/>
          <p:cNvSpPr>
            <a:spLocks noGrp="1" noRot="1" noChangeAspect="1" noChangeArrowheads="1" noTextEdit="1"/>
          </p:cNvSpPr>
          <p:nvPr>
            <p:ph type="sldImg"/>
          </p:nvPr>
        </p:nvSpPr>
        <p:spPr>
          <a:ln/>
        </p:spPr>
      </p:sp>
      <p:sp>
        <p:nvSpPr>
          <p:cNvPr id="9728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2"/>
          <p:cNvSpPr>
            <a:spLocks noGrp="1" noRot="1" noChangeAspect="1" noChangeArrowheads="1" noTextEdit="1"/>
          </p:cNvSpPr>
          <p:nvPr>
            <p:ph type="sldImg"/>
          </p:nvPr>
        </p:nvSpPr>
        <p:spPr>
          <a:ln/>
        </p:spPr>
      </p:sp>
      <p:sp>
        <p:nvSpPr>
          <p:cNvPr id="9933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2"/>
          <p:cNvSpPr>
            <a:spLocks noGrp="1" noRot="1" noChangeAspect="1" noChangeArrowheads="1" noTextEdit="1"/>
          </p:cNvSpPr>
          <p:nvPr>
            <p:ph type="sldImg"/>
          </p:nvPr>
        </p:nvSpPr>
        <p:spPr>
          <a:ln/>
        </p:spPr>
      </p:sp>
      <p:sp>
        <p:nvSpPr>
          <p:cNvPr id="9933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2"/>
          <p:cNvSpPr>
            <a:spLocks noGrp="1" noRot="1" noChangeAspect="1" noChangeArrowheads="1" noTextEdit="1"/>
          </p:cNvSpPr>
          <p:nvPr>
            <p:ph type="sldImg"/>
          </p:nvPr>
        </p:nvSpPr>
        <p:spPr>
          <a:ln/>
        </p:spPr>
      </p:sp>
      <p:sp>
        <p:nvSpPr>
          <p:cNvPr id="10137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2"/>
          <p:cNvSpPr>
            <a:spLocks noGrp="1" noRot="1" noChangeAspect="1" noChangeArrowheads="1" noTextEdit="1"/>
          </p:cNvSpPr>
          <p:nvPr>
            <p:ph type="sldImg"/>
          </p:nvPr>
        </p:nvSpPr>
        <p:spPr>
          <a:ln/>
        </p:spPr>
      </p:sp>
      <p:sp>
        <p:nvSpPr>
          <p:cNvPr id="10137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Rectangle 2"/>
          <p:cNvSpPr>
            <a:spLocks noGrp="1" noRot="1" noChangeAspect="1" noChangeArrowheads="1" noTextEdit="1"/>
          </p:cNvSpPr>
          <p:nvPr>
            <p:ph type="sldImg"/>
          </p:nvPr>
        </p:nvSpPr>
        <p:spPr>
          <a:ln/>
        </p:spPr>
      </p:sp>
      <p:sp>
        <p:nvSpPr>
          <p:cNvPr id="10957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Rectangle 2"/>
          <p:cNvSpPr>
            <a:spLocks noGrp="1" noRot="1" noChangeAspect="1" noChangeArrowheads="1" noTextEdit="1"/>
          </p:cNvSpPr>
          <p:nvPr>
            <p:ph type="sldImg"/>
          </p:nvPr>
        </p:nvSpPr>
        <p:spPr>
          <a:ln/>
        </p:spPr>
      </p:sp>
      <p:sp>
        <p:nvSpPr>
          <p:cNvPr id="10957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Rot="1" noChangeAspect="1" noChangeArrowheads="1" noTextEdit="1"/>
          </p:cNvSpPr>
          <p:nvPr>
            <p:ph type="sldImg"/>
          </p:nvPr>
        </p:nvSpPr>
        <p:spPr>
          <a:ln/>
        </p:spPr>
      </p:sp>
      <p:sp>
        <p:nvSpPr>
          <p:cNvPr id="2765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Rot="1" noChangeAspect="1" noChangeArrowheads="1" noTextEdit="1"/>
          </p:cNvSpPr>
          <p:nvPr>
            <p:ph type="sldImg"/>
          </p:nvPr>
        </p:nvSpPr>
        <p:spPr>
          <a:ln/>
        </p:spPr>
      </p:sp>
      <p:sp>
        <p:nvSpPr>
          <p:cNvPr id="2969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Rot="1" noChangeAspect="1" noChangeArrowheads="1" noTextEdit="1"/>
          </p:cNvSpPr>
          <p:nvPr>
            <p:ph type="sldImg"/>
          </p:nvPr>
        </p:nvSpPr>
        <p:spPr>
          <a:ln/>
        </p:spPr>
      </p:sp>
      <p:sp>
        <p:nvSpPr>
          <p:cNvPr id="3174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7C5ADD76-B98A-4BD8-9D85-E4CF877D710F}" type="datetimeFigureOut">
              <a:rPr lang="en-US"/>
              <a:pPr>
                <a:defRPr/>
              </a:pPr>
              <a:t>12/21/2016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448FCBC-44A2-44C6-AB9F-7F74E08AB2DE}"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52A7C41-42BD-48B7-8A15-0D78BFD1728B}" type="datetimeFigureOut">
              <a:rPr lang="en-US"/>
              <a:pPr>
                <a:defRPr/>
              </a:pPr>
              <a:t>12/21/2016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97D4294-9CF0-4700-BEFE-2233149C1DB7}"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9DF26B9-ACBD-4962-8EB8-53837D953667}" type="datetimeFigureOut">
              <a:rPr lang="en-US"/>
              <a:pPr>
                <a:defRPr/>
              </a:pPr>
              <a:t>12/21/2016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2BB001A-EA75-4008-8E75-D72770B4632C}"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3F4A8DB-5E7D-454B-85EF-471391F52345}" type="datetimeFigureOut">
              <a:rPr lang="en-US"/>
              <a:pPr>
                <a:defRPr/>
              </a:pPr>
              <a:t>12/21/2016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0CD3C28-A441-4489-A47C-91D23CCBAB43}"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36FE9A80-084D-4E8C-A3A9-3AA0E234440E}" type="datetimeFigureOut">
              <a:rPr lang="en-US"/>
              <a:pPr>
                <a:defRPr/>
              </a:pPr>
              <a:t>12/21/2016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13CB086-8CCB-4C97-9E2E-A93DB55E6419}"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6BB111E1-2EBD-41CC-8B43-AA9FF17432D6}" type="datetimeFigureOut">
              <a:rPr lang="en-US"/>
              <a:pPr>
                <a:defRPr/>
              </a:pPr>
              <a:t>12/21/2016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AB9F672-DFC4-471E-9CA6-8B0243F73FD5}"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9A5A6B3E-31D4-4065-AED6-132347402DC2}" type="datetimeFigureOut">
              <a:rPr lang="en-US"/>
              <a:pPr>
                <a:defRPr/>
              </a:pPr>
              <a:t>12/21/2016</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8CE373B0-9C34-4BD5-B992-19AC98FC946D}"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DEC6A7B1-9F04-4EB6-96AB-D2A902320C88}" type="datetimeFigureOut">
              <a:rPr lang="en-US"/>
              <a:pPr>
                <a:defRPr/>
              </a:pPr>
              <a:t>12/21/2016</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020FB9C3-31D6-42F8-92F2-9C927E91F8D0}"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A38659E-F54B-4704-AE09-7C057D9DC4D5}" type="datetimeFigureOut">
              <a:rPr lang="en-US"/>
              <a:pPr>
                <a:defRPr/>
              </a:pPr>
              <a:t>12/21/2016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B944C425-6257-4CF2-8B17-F480EA5B1AD6}"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A731392-91A0-4BB6-BA90-342ED6827F6C}" type="datetimeFigureOut">
              <a:rPr lang="en-US"/>
              <a:pPr>
                <a:defRPr/>
              </a:pPr>
              <a:t>12/21/2016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4507B27-DB52-4927-9A16-064BDCB88A61}"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07D5C9E-8082-4292-8C29-E771AC299342}" type="datetimeFigureOut">
              <a:rPr lang="en-US"/>
              <a:pPr>
                <a:defRPr/>
              </a:pPr>
              <a:t>12/21/2016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3D361CC-AE63-4551-A7F4-5B9EFAFD7666}"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3">
            <a:lumMod val="75000"/>
            <a:alpha val="86000"/>
          </a:schemeClr>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0D22E426-1A26-48CB-B907-16E5E1BFCCE0}" type="datetimeFigureOut">
              <a:rPr lang="en-US"/>
              <a:pPr>
                <a:defRPr/>
              </a:pPr>
              <a:t>12/21/2016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8C015ABC-F05B-4C44-96F8-4C802A419CA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file:///\\localhost\http:\\www.partypro.com\mm_PARTYPRO_\Images\F1233.JPG"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file:///\\localhost\http:\\www.partypro.com\mm_PARTYPRO_\Images\F1233.JPG"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ctrTitle"/>
          </p:nvPr>
        </p:nvSpPr>
        <p:spPr>
          <a:xfrm>
            <a:off x="588963" y="3154363"/>
            <a:ext cx="7772400" cy="1470025"/>
          </a:xfrm>
        </p:spPr>
        <p:txBody>
          <a:bodyPr/>
          <a:lstStyle/>
          <a:p>
            <a:pPr eaLnBrk="1" hangingPunct="1"/>
            <a:r>
              <a:rPr lang="en-US" b="1" smtClean="0"/>
              <a:t>Life Boot Camp</a:t>
            </a:r>
          </a:p>
        </p:txBody>
      </p:sp>
      <p:sp>
        <p:nvSpPr>
          <p:cNvPr id="14338" name="Subtitle 2"/>
          <p:cNvSpPr>
            <a:spLocks noGrp="1"/>
          </p:cNvSpPr>
          <p:nvPr>
            <p:ph type="subTitle" idx="1"/>
          </p:nvPr>
        </p:nvSpPr>
        <p:spPr>
          <a:xfrm>
            <a:off x="1274763" y="4762500"/>
            <a:ext cx="6400800" cy="1752600"/>
          </a:xfrm>
        </p:spPr>
        <p:txBody>
          <a:bodyPr/>
          <a:lstStyle/>
          <a:p>
            <a:pPr eaLnBrk="1" hangingPunct="1">
              <a:lnSpc>
                <a:spcPct val="80000"/>
              </a:lnSpc>
            </a:pPr>
            <a:r>
              <a:rPr lang="en-US" sz="2500" b="1" smtClean="0">
                <a:solidFill>
                  <a:schemeClr val="tx1"/>
                </a:solidFill>
              </a:rPr>
              <a:t>5.9C</a:t>
            </a:r>
          </a:p>
          <a:p>
            <a:pPr eaLnBrk="1" hangingPunct="1">
              <a:lnSpc>
                <a:spcPct val="80000"/>
              </a:lnSpc>
            </a:pPr>
            <a:r>
              <a:rPr lang="en-US" sz="2500" smtClean="0">
                <a:solidFill>
                  <a:schemeClr val="tx1"/>
                </a:solidFill>
              </a:rPr>
              <a:t>Predict the effects of </a:t>
            </a:r>
            <a:r>
              <a:rPr lang="en-US" sz="2500" b="1" smtClean="0">
                <a:solidFill>
                  <a:schemeClr val="tx1"/>
                </a:solidFill>
              </a:rPr>
              <a:t>changes in ecosystems </a:t>
            </a:r>
            <a:r>
              <a:rPr lang="en-US" sz="2500" smtClean="0">
                <a:solidFill>
                  <a:schemeClr val="tx1"/>
                </a:solidFill>
              </a:rPr>
              <a:t>caused by living organisms including humans such as the overpopulation of grazers or the building of highways.</a:t>
            </a:r>
          </a:p>
          <a:p>
            <a:pPr eaLnBrk="1" hangingPunct="1">
              <a:lnSpc>
                <a:spcPct val="80000"/>
              </a:lnSpc>
            </a:pPr>
            <a:endParaRPr lang="en-US" sz="2500" smtClean="0">
              <a:solidFill>
                <a:schemeClr val="tx1"/>
              </a:solidFill>
            </a:endParaRPr>
          </a:p>
        </p:txBody>
      </p:sp>
      <p:pic>
        <p:nvPicPr>
          <p:cNvPr id="14339" name="Picture 4"/>
          <p:cNvPicPr>
            <a:picLocks noChangeAspect="1"/>
          </p:cNvPicPr>
          <p:nvPr/>
        </p:nvPicPr>
        <p:blipFill>
          <a:blip r:embed="rId3"/>
          <a:srcRect/>
          <a:stretch>
            <a:fillRect/>
          </a:stretch>
        </p:blipFill>
        <p:spPr bwMode="auto">
          <a:xfrm>
            <a:off x="2552700" y="388938"/>
            <a:ext cx="3935413" cy="2951162"/>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1"/>
          <p:cNvSpPr>
            <a:spLocks noChangeArrowheads="1"/>
          </p:cNvSpPr>
          <p:nvPr/>
        </p:nvSpPr>
        <p:spPr bwMode="auto">
          <a:xfrm>
            <a:off x="652463" y="3792538"/>
            <a:ext cx="7726362" cy="2647950"/>
          </a:xfrm>
          <a:prstGeom prst="rect">
            <a:avLst/>
          </a:prstGeom>
          <a:noFill/>
          <a:ln w="9525">
            <a:noFill/>
            <a:miter lim="800000"/>
            <a:headEnd/>
            <a:tailEnd/>
          </a:ln>
        </p:spPr>
        <p:txBody>
          <a:bodyPr>
            <a:spAutoFit/>
          </a:bodyPr>
          <a:lstStyle/>
          <a:p>
            <a:r>
              <a:rPr lang="en-US" sz="2400" b="1">
                <a:latin typeface="Calibri" pitchFamily="34" charset="0"/>
              </a:rPr>
              <a:t>5. Mountain lions do not live near humans. As the human population increases, the mountain lion—</a:t>
            </a:r>
          </a:p>
          <a:p>
            <a:endParaRPr lang="en-US" sz="2400">
              <a:latin typeface="Calibri" pitchFamily="34" charset="0"/>
            </a:endParaRPr>
          </a:p>
          <a:p>
            <a:r>
              <a:rPr lang="en-US" sz="2400" b="1">
                <a:latin typeface="Calibri" pitchFamily="34" charset="0"/>
              </a:rPr>
              <a:t>A	</a:t>
            </a:r>
            <a:r>
              <a:rPr lang="en-US" sz="2400">
                <a:latin typeface="Calibri" pitchFamily="34" charset="0"/>
              </a:rPr>
              <a:t>loses habitat</a:t>
            </a:r>
          </a:p>
          <a:p>
            <a:r>
              <a:rPr lang="en-US" sz="2400" b="1">
                <a:latin typeface="Calibri" pitchFamily="34" charset="0"/>
              </a:rPr>
              <a:t>B	</a:t>
            </a:r>
            <a:r>
              <a:rPr lang="en-US" sz="2400">
                <a:latin typeface="Calibri" pitchFamily="34" charset="0"/>
              </a:rPr>
              <a:t>increases in population</a:t>
            </a:r>
          </a:p>
          <a:p>
            <a:r>
              <a:rPr lang="en-US" sz="2400" b="1">
                <a:latin typeface="Calibri" pitchFamily="34" charset="0"/>
              </a:rPr>
              <a:t>C	</a:t>
            </a:r>
            <a:r>
              <a:rPr lang="en-US" sz="2400">
                <a:latin typeface="Calibri" pitchFamily="34" charset="0"/>
              </a:rPr>
              <a:t>adapts to city life</a:t>
            </a:r>
          </a:p>
          <a:p>
            <a:r>
              <a:rPr lang="en-US" sz="2400" b="1">
                <a:latin typeface="Calibri" pitchFamily="34" charset="0"/>
              </a:rPr>
              <a:t>D	</a:t>
            </a:r>
            <a:r>
              <a:rPr lang="en-US" sz="2400">
                <a:latin typeface="Calibri" pitchFamily="34" charset="0"/>
              </a:rPr>
              <a:t>has more cubs</a:t>
            </a:r>
          </a:p>
        </p:txBody>
      </p:sp>
      <p:pic>
        <p:nvPicPr>
          <p:cNvPr id="32770" name="Picture 1" descr="http://www.partypro.com/mm_PARTYPRO_/Images/F1233.JPG"/>
          <p:cNvPicPr>
            <a:picLocks noChangeAspect="1" noChangeArrowheads="1"/>
          </p:cNvPicPr>
          <p:nvPr/>
        </p:nvPicPr>
        <p:blipFill>
          <a:blip r:embed="rId3" r:link="rId4"/>
          <a:srcRect/>
          <a:stretch>
            <a:fillRect/>
          </a:stretch>
        </p:blipFill>
        <p:spPr bwMode="auto">
          <a:xfrm>
            <a:off x="2295525" y="520700"/>
            <a:ext cx="3181350" cy="3181350"/>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1"/>
          <p:cNvSpPr>
            <a:spLocks noChangeArrowheads="1"/>
          </p:cNvSpPr>
          <p:nvPr/>
        </p:nvSpPr>
        <p:spPr bwMode="auto">
          <a:xfrm>
            <a:off x="652463" y="3792538"/>
            <a:ext cx="7726362" cy="2647950"/>
          </a:xfrm>
          <a:prstGeom prst="rect">
            <a:avLst/>
          </a:prstGeom>
          <a:noFill/>
          <a:ln w="9525">
            <a:noFill/>
            <a:miter lim="800000"/>
            <a:headEnd/>
            <a:tailEnd/>
          </a:ln>
        </p:spPr>
        <p:txBody>
          <a:bodyPr>
            <a:spAutoFit/>
          </a:bodyPr>
          <a:lstStyle/>
          <a:p>
            <a:r>
              <a:rPr lang="en-US" sz="2400" b="1">
                <a:latin typeface="Calibri" pitchFamily="34" charset="0"/>
              </a:rPr>
              <a:t>5. Mountain lions do not live near humans. </a:t>
            </a:r>
            <a:r>
              <a:rPr lang="en-US" sz="2400" b="1">
                <a:solidFill>
                  <a:srgbClr val="FF0000"/>
                </a:solidFill>
                <a:latin typeface="Calibri" pitchFamily="34" charset="0"/>
              </a:rPr>
              <a:t>As the human population increases</a:t>
            </a:r>
            <a:r>
              <a:rPr lang="en-US" sz="2400" b="1">
                <a:latin typeface="Calibri" pitchFamily="34" charset="0"/>
              </a:rPr>
              <a:t>, the mountain lion—</a:t>
            </a:r>
          </a:p>
          <a:p>
            <a:endParaRPr lang="en-US" sz="2400">
              <a:latin typeface="Calibri" pitchFamily="34" charset="0"/>
            </a:endParaRPr>
          </a:p>
          <a:p>
            <a:r>
              <a:rPr lang="en-US" sz="2400" b="1">
                <a:solidFill>
                  <a:srgbClr val="FF0000"/>
                </a:solidFill>
                <a:latin typeface="Calibri" pitchFamily="34" charset="0"/>
              </a:rPr>
              <a:t>A	</a:t>
            </a:r>
            <a:r>
              <a:rPr lang="en-US" sz="2400">
                <a:solidFill>
                  <a:srgbClr val="FF0000"/>
                </a:solidFill>
                <a:latin typeface="Calibri" pitchFamily="34" charset="0"/>
              </a:rPr>
              <a:t>loses habitat</a:t>
            </a:r>
          </a:p>
          <a:p>
            <a:r>
              <a:rPr lang="en-US" sz="2400" b="1">
                <a:latin typeface="Calibri" pitchFamily="34" charset="0"/>
              </a:rPr>
              <a:t>B	</a:t>
            </a:r>
            <a:r>
              <a:rPr lang="en-US" sz="2400">
                <a:latin typeface="Calibri" pitchFamily="34" charset="0"/>
              </a:rPr>
              <a:t>increases in population</a:t>
            </a:r>
          </a:p>
          <a:p>
            <a:r>
              <a:rPr lang="en-US" sz="2400" b="1">
                <a:latin typeface="Calibri" pitchFamily="34" charset="0"/>
              </a:rPr>
              <a:t>C	</a:t>
            </a:r>
            <a:r>
              <a:rPr lang="en-US" sz="2400">
                <a:latin typeface="Calibri" pitchFamily="34" charset="0"/>
              </a:rPr>
              <a:t>adapts to city life</a:t>
            </a:r>
          </a:p>
          <a:p>
            <a:r>
              <a:rPr lang="en-US" sz="2400" b="1">
                <a:latin typeface="Calibri" pitchFamily="34" charset="0"/>
              </a:rPr>
              <a:t>D	</a:t>
            </a:r>
            <a:r>
              <a:rPr lang="en-US" sz="2400">
                <a:latin typeface="Calibri" pitchFamily="34" charset="0"/>
              </a:rPr>
              <a:t>has more cubs</a:t>
            </a:r>
          </a:p>
        </p:txBody>
      </p:sp>
      <p:pic>
        <p:nvPicPr>
          <p:cNvPr id="34818" name="Picture 1" descr="http://www.partypro.com/mm_PARTYPRO_/Images/F1233.JPG"/>
          <p:cNvPicPr>
            <a:picLocks noChangeAspect="1" noChangeArrowheads="1"/>
          </p:cNvPicPr>
          <p:nvPr/>
        </p:nvPicPr>
        <p:blipFill>
          <a:blip r:embed="rId3" r:link="rId4"/>
          <a:srcRect/>
          <a:stretch>
            <a:fillRect/>
          </a:stretch>
        </p:blipFill>
        <p:spPr bwMode="auto">
          <a:xfrm>
            <a:off x="2295525" y="520700"/>
            <a:ext cx="3181350" cy="3181350"/>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1"/>
          <p:cNvSpPr>
            <a:spLocks noChangeArrowheads="1"/>
          </p:cNvSpPr>
          <p:nvPr/>
        </p:nvSpPr>
        <p:spPr bwMode="auto">
          <a:xfrm>
            <a:off x="596900" y="1487488"/>
            <a:ext cx="7543800" cy="3935412"/>
          </a:xfrm>
          <a:prstGeom prst="rect">
            <a:avLst/>
          </a:prstGeom>
          <a:noFill/>
          <a:ln w="9525">
            <a:noFill/>
            <a:miter lim="800000"/>
            <a:headEnd/>
            <a:tailEnd/>
          </a:ln>
        </p:spPr>
        <p:txBody>
          <a:bodyPr>
            <a:spAutoFit/>
          </a:bodyPr>
          <a:lstStyle/>
          <a:p>
            <a:r>
              <a:rPr lang="en-US" sz="2800" b="1">
                <a:latin typeface="Calibri" pitchFamily="34" charset="0"/>
              </a:rPr>
              <a:t>6. When trees develop leaves in the spring, changes occur on the forest floor. Why does the development of leaves cause changes on the forest floor? </a:t>
            </a:r>
          </a:p>
          <a:p>
            <a:endParaRPr lang="en-US" sz="2800">
              <a:latin typeface="Calibri" pitchFamily="34" charset="0"/>
            </a:endParaRPr>
          </a:p>
          <a:p>
            <a:r>
              <a:rPr lang="en-US" sz="2800" b="1">
                <a:latin typeface="Calibri" pitchFamily="34" charset="0"/>
              </a:rPr>
              <a:t>A</a:t>
            </a:r>
            <a:r>
              <a:rPr lang="en-US" sz="2800">
                <a:latin typeface="Calibri" pitchFamily="34" charset="0"/>
              </a:rPr>
              <a:t>	Rainfall increases. </a:t>
            </a:r>
          </a:p>
          <a:p>
            <a:r>
              <a:rPr lang="en-US" sz="2800" b="1">
                <a:latin typeface="Calibri" pitchFamily="34" charset="0"/>
              </a:rPr>
              <a:t>B</a:t>
            </a:r>
            <a:r>
              <a:rPr lang="en-US" sz="2800">
                <a:latin typeface="Calibri" pitchFamily="34" charset="0"/>
              </a:rPr>
              <a:t>	Sunlight is reduced.</a:t>
            </a:r>
          </a:p>
          <a:p>
            <a:r>
              <a:rPr lang="en-US" sz="2800" b="1">
                <a:latin typeface="Calibri" pitchFamily="34" charset="0"/>
              </a:rPr>
              <a:t>C</a:t>
            </a:r>
            <a:r>
              <a:rPr lang="en-US" sz="2800">
                <a:latin typeface="Calibri" pitchFamily="34" charset="0"/>
              </a:rPr>
              <a:t>	Wind speed increases. </a:t>
            </a:r>
          </a:p>
          <a:p>
            <a:r>
              <a:rPr lang="en-US" sz="2800" b="1">
                <a:latin typeface="Calibri" pitchFamily="34" charset="0"/>
              </a:rPr>
              <a:t>D</a:t>
            </a:r>
            <a:r>
              <a:rPr lang="en-US" sz="2800">
                <a:latin typeface="Calibri" pitchFamily="34" charset="0"/>
              </a:rPr>
              <a:t>	Animal migration is stopped.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1"/>
          <p:cNvSpPr>
            <a:spLocks noChangeArrowheads="1"/>
          </p:cNvSpPr>
          <p:nvPr/>
        </p:nvSpPr>
        <p:spPr bwMode="auto">
          <a:xfrm>
            <a:off x="596900" y="1487488"/>
            <a:ext cx="7543800" cy="3935412"/>
          </a:xfrm>
          <a:prstGeom prst="rect">
            <a:avLst/>
          </a:prstGeom>
          <a:noFill/>
          <a:ln w="9525">
            <a:noFill/>
            <a:miter lim="800000"/>
            <a:headEnd/>
            <a:tailEnd/>
          </a:ln>
        </p:spPr>
        <p:txBody>
          <a:bodyPr>
            <a:spAutoFit/>
          </a:bodyPr>
          <a:lstStyle/>
          <a:p>
            <a:r>
              <a:rPr lang="en-US" sz="2800" b="1">
                <a:latin typeface="Calibri" pitchFamily="34" charset="0"/>
              </a:rPr>
              <a:t>6. When trees develop leaves in the spring, changes occur on the forest floor. Why does the </a:t>
            </a:r>
            <a:r>
              <a:rPr lang="en-US" sz="2800" b="1">
                <a:solidFill>
                  <a:srgbClr val="FF0000"/>
                </a:solidFill>
                <a:latin typeface="Calibri" pitchFamily="34" charset="0"/>
              </a:rPr>
              <a:t>development of leaves cause changes on the forest floor</a:t>
            </a:r>
            <a:r>
              <a:rPr lang="en-US" sz="2800" b="1">
                <a:latin typeface="Calibri" pitchFamily="34" charset="0"/>
              </a:rPr>
              <a:t>? </a:t>
            </a:r>
          </a:p>
          <a:p>
            <a:endParaRPr lang="en-US" sz="2800">
              <a:latin typeface="Calibri" pitchFamily="34" charset="0"/>
            </a:endParaRPr>
          </a:p>
          <a:p>
            <a:r>
              <a:rPr lang="en-US" sz="2800" b="1">
                <a:latin typeface="Calibri" pitchFamily="34" charset="0"/>
              </a:rPr>
              <a:t>A</a:t>
            </a:r>
            <a:r>
              <a:rPr lang="en-US" sz="2800">
                <a:latin typeface="Calibri" pitchFamily="34" charset="0"/>
              </a:rPr>
              <a:t>	Rainfall increases. </a:t>
            </a:r>
          </a:p>
          <a:p>
            <a:r>
              <a:rPr lang="en-US" sz="2800" b="1">
                <a:solidFill>
                  <a:srgbClr val="FF0000"/>
                </a:solidFill>
                <a:latin typeface="Calibri" pitchFamily="34" charset="0"/>
              </a:rPr>
              <a:t>B</a:t>
            </a:r>
            <a:r>
              <a:rPr lang="en-US" sz="2800">
                <a:solidFill>
                  <a:srgbClr val="FF0000"/>
                </a:solidFill>
                <a:latin typeface="Calibri" pitchFamily="34" charset="0"/>
              </a:rPr>
              <a:t>	Sunlight is reduced. (leaves provide shade)</a:t>
            </a:r>
          </a:p>
          <a:p>
            <a:r>
              <a:rPr lang="en-US" sz="2800" b="1">
                <a:latin typeface="Calibri" pitchFamily="34" charset="0"/>
              </a:rPr>
              <a:t>C</a:t>
            </a:r>
            <a:r>
              <a:rPr lang="en-US" sz="2800">
                <a:latin typeface="Calibri" pitchFamily="34" charset="0"/>
              </a:rPr>
              <a:t>	Wind speed increases. </a:t>
            </a:r>
          </a:p>
          <a:p>
            <a:r>
              <a:rPr lang="en-US" sz="2800" b="1">
                <a:latin typeface="Calibri" pitchFamily="34" charset="0"/>
              </a:rPr>
              <a:t>D</a:t>
            </a:r>
            <a:r>
              <a:rPr lang="en-US" sz="2800">
                <a:latin typeface="Calibri" pitchFamily="34" charset="0"/>
              </a:rPr>
              <a:t>	Animal migration is stopped.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1"/>
          <p:cNvSpPr>
            <a:spLocks noChangeArrowheads="1"/>
          </p:cNvSpPr>
          <p:nvPr/>
        </p:nvSpPr>
        <p:spPr bwMode="auto">
          <a:xfrm>
            <a:off x="609600" y="1997075"/>
            <a:ext cx="7480300" cy="3013075"/>
          </a:xfrm>
          <a:prstGeom prst="rect">
            <a:avLst/>
          </a:prstGeom>
          <a:noFill/>
          <a:ln w="9525">
            <a:noFill/>
            <a:miter lim="800000"/>
            <a:headEnd/>
            <a:tailEnd/>
          </a:ln>
        </p:spPr>
        <p:txBody>
          <a:bodyPr>
            <a:spAutoFit/>
          </a:bodyPr>
          <a:lstStyle/>
          <a:p>
            <a:r>
              <a:rPr lang="en-US" sz="2400" b="1">
                <a:latin typeface="Calibri" pitchFamily="34" charset="0"/>
              </a:rPr>
              <a:t>7. What is a likely consequence of cutting down rainforests?</a:t>
            </a:r>
          </a:p>
          <a:p>
            <a:endParaRPr lang="en-US" sz="2400" b="1">
              <a:latin typeface="Calibri" pitchFamily="34" charset="0"/>
            </a:endParaRPr>
          </a:p>
          <a:p>
            <a:r>
              <a:rPr lang="en-US" sz="2400" b="1">
                <a:latin typeface="Calibri" pitchFamily="34" charset="0"/>
              </a:rPr>
              <a:t>A</a:t>
            </a:r>
            <a:r>
              <a:rPr lang="en-US" sz="2400">
                <a:latin typeface="Calibri" pitchFamily="34" charset="0"/>
              </a:rPr>
              <a:t>	A decrease in the amount of air pollution on Earth </a:t>
            </a:r>
          </a:p>
          <a:p>
            <a:r>
              <a:rPr lang="en-US" sz="2400" b="1">
                <a:latin typeface="Calibri" pitchFamily="34" charset="0"/>
              </a:rPr>
              <a:t>B</a:t>
            </a:r>
            <a:r>
              <a:rPr lang="en-US" sz="2400">
                <a:latin typeface="Calibri" pitchFamily="34" charset="0"/>
              </a:rPr>
              <a:t>	An increase in the number of plants living on Earth</a:t>
            </a:r>
          </a:p>
          <a:p>
            <a:r>
              <a:rPr lang="en-US" sz="2400" b="1">
                <a:latin typeface="Calibri" pitchFamily="34" charset="0"/>
              </a:rPr>
              <a:t>C</a:t>
            </a:r>
            <a:r>
              <a:rPr lang="en-US" sz="2400">
                <a:latin typeface="Calibri" pitchFamily="34" charset="0"/>
              </a:rPr>
              <a:t>	A decrease in the variety of organisms living on Earth</a:t>
            </a:r>
          </a:p>
          <a:p>
            <a:r>
              <a:rPr lang="en-US" sz="2400" b="1">
                <a:latin typeface="Calibri" pitchFamily="34" charset="0"/>
              </a:rPr>
              <a:t>D</a:t>
            </a:r>
            <a:r>
              <a:rPr lang="en-US" sz="2400">
                <a:latin typeface="Calibri" pitchFamily="34" charset="0"/>
              </a:rPr>
              <a:t>	An increase in the number of arctic ecosystems on 	Earth</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1"/>
          <p:cNvSpPr>
            <a:spLocks noChangeArrowheads="1"/>
          </p:cNvSpPr>
          <p:nvPr/>
        </p:nvSpPr>
        <p:spPr bwMode="auto">
          <a:xfrm>
            <a:off x="609600" y="1997075"/>
            <a:ext cx="7480300" cy="3013075"/>
          </a:xfrm>
          <a:prstGeom prst="rect">
            <a:avLst/>
          </a:prstGeom>
          <a:noFill/>
          <a:ln w="9525">
            <a:noFill/>
            <a:miter lim="800000"/>
            <a:headEnd/>
            <a:tailEnd/>
          </a:ln>
        </p:spPr>
        <p:txBody>
          <a:bodyPr>
            <a:spAutoFit/>
          </a:bodyPr>
          <a:lstStyle/>
          <a:p>
            <a:r>
              <a:rPr lang="en-US" sz="2400" b="1">
                <a:latin typeface="Calibri" pitchFamily="34" charset="0"/>
              </a:rPr>
              <a:t>7. What is a likely </a:t>
            </a:r>
            <a:r>
              <a:rPr lang="en-US" sz="2400" b="1">
                <a:solidFill>
                  <a:srgbClr val="FF0000"/>
                </a:solidFill>
                <a:latin typeface="Calibri" pitchFamily="34" charset="0"/>
              </a:rPr>
              <a:t>consequence</a:t>
            </a:r>
            <a:r>
              <a:rPr lang="en-US" sz="2400" b="1">
                <a:latin typeface="Calibri" pitchFamily="34" charset="0"/>
              </a:rPr>
              <a:t> of cutting down rainforests?</a:t>
            </a:r>
          </a:p>
          <a:p>
            <a:endParaRPr lang="en-US" sz="2400" b="1">
              <a:latin typeface="Calibri" pitchFamily="34" charset="0"/>
            </a:endParaRPr>
          </a:p>
          <a:p>
            <a:r>
              <a:rPr lang="en-US" sz="2400" b="1">
                <a:latin typeface="Calibri" pitchFamily="34" charset="0"/>
              </a:rPr>
              <a:t>A</a:t>
            </a:r>
            <a:r>
              <a:rPr lang="en-US" sz="2400">
                <a:latin typeface="Calibri" pitchFamily="34" charset="0"/>
              </a:rPr>
              <a:t>	A decrease in the amount of air pollution on Earth </a:t>
            </a:r>
          </a:p>
          <a:p>
            <a:r>
              <a:rPr lang="en-US" sz="2400" b="1">
                <a:latin typeface="Calibri" pitchFamily="34" charset="0"/>
              </a:rPr>
              <a:t>B</a:t>
            </a:r>
            <a:r>
              <a:rPr lang="en-US" sz="2400">
                <a:latin typeface="Calibri" pitchFamily="34" charset="0"/>
              </a:rPr>
              <a:t>	An increase in the number of plants living on Earth</a:t>
            </a:r>
          </a:p>
          <a:p>
            <a:r>
              <a:rPr lang="en-US" sz="2400" b="1">
                <a:solidFill>
                  <a:srgbClr val="FF0000"/>
                </a:solidFill>
                <a:latin typeface="Calibri" pitchFamily="34" charset="0"/>
              </a:rPr>
              <a:t>C</a:t>
            </a:r>
            <a:r>
              <a:rPr lang="en-US" sz="2400">
                <a:solidFill>
                  <a:srgbClr val="FF0000"/>
                </a:solidFill>
                <a:latin typeface="Calibri" pitchFamily="34" charset="0"/>
              </a:rPr>
              <a:t>	A decrease in the variety of organisms living on Earth</a:t>
            </a:r>
          </a:p>
          <a:p>
            <a:r>
              <a:rPr lang="en-US" sz="2400" b="1">
                <a:latin typeface="Calibri" pitchFamily="34" charset="0"/>
              </a:rPr>
              <a:t>D</a:t>
            </a:r>
            <a:r>
              <a:rPr lang="en-US" sz="2400">
                <a:latin typeface="Calibri" pitchFamily="34" charset="0"/>
              </a:rPr>
              <a:t>	An increase in the number of arctic ecosystems on 	Earth</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1"/>
          <p:cNvSpPr>
            <a:spLocks noChangeArrowheads="1"/>
          </p:cNvSpPr>
          <p:nvPr/>
        </p:nvSpPr>
        <p:spPr bwMode="auto">
          <a:xfrm>
            <a:off x="857250" y="469900"/>
            <a:ext cx="7389813" cy="6134100"/>
          </a:xfrm>
          <a:prstGeom prst="rect">
            <a:avLst/>
          </a:prstGeom>
          <a:noFill/>
          <a:ln w="9525">
            <a:noFill/>
            <a:miter lim="800000"/>
            <a:headEnd/>
            <a:tailEnd/>
          </a:ln>
        </p:spPr>
        <p:txBody>
          <a:bodyPr>
            <a:spAutoFit/>
          </a:bodyPr>
          <a:lstStyle/>
          <a:p>
            <a:r>
              <a:rPr lang="en-US" b="1">
                <a:latin typeface="Calibri" pitchFamily="34" charset="0"/>
              </a:rPr>
              <a:t>8. The diagram below shows an area before and after a housing development was built there.</a:t>
            </a:r>
          </a:p>
          <a:p>
            <a:endParaRPr lang="en-US" b="1">
              <a:latin typeface="Calibri" pitchFamily="34" charset="0"/>
            </a:endParaRPr>
          </a:p>
          <a:p>
            <a:endParaRPr lang="en-US" b="1">
              <a:latin typeface="Calibri" pitchFamily="34" charset="0"/>
            </a:endParaRPr>
          </a:p>
          <a:p>
            <a:endParaRPr lang="en-US" b="1">
              <a:latin typeface="Calibri" pitchFamily="34" charset="0"/>
            </a:endParaRPr>
          </a:p>
          <a:p>
            <a:endParaRPr lang="en-US" b="1">
              <a:latin typeface="Calibri" pitchFamily="34" charset="0"/>
            </a:endParaRPr>
          </a:p>
          <a:p>
            <a:endParaRPr lang="en-US" b="1">
              <a:latin typeface="Calibri" pitchFamily="34" charset="0"/>
            </a:endParaRPr>
          </a:p>
          <a:p>
            <a:endParaRPr lang="en-US" b="1">
              <a:latin typeface="Calibri" pitchFamily="34" charset="0"/>
            </a:endParaRPr>
          </a:p>
          <a:p>
            <a:endParaRPr lang="en-US" b="1">
              <a:latin typeface="Calibri" pitchFamily="34" charset="0"/>
            </a:endParaRPr>
          </a:p>
          <a:p>
            <a:endParaRPr lang="en-US" b="1">
              <a:latin typeface="Calibri" pitchFamily="34" charset="0"/>
            </a:endParaRPr>
          </a:p>
          <a:p>
            <a:endParaRPr lang="en-US" b="1">
              <a:latin typeface="Calibri" pitchFamily="34" charset="0"/>
            </a:endParaRPr>
          </a:p>
          <a:p>
            <a:endParaRPr lang="en-US" b="1">
              <a:latin typeface="Calibri" pitchFamily="34" charset="0"/>
            </a:endParaRPr>
          </a:p>
          <a:p>
            <a:endParaRPr lang="en-US" b="1">
              <a:latin typeface="Calibri" pitchFamily="34" charset="0"/>
            </a:endParaRPr>
          </a:p>
          <a:p>
            <a:endParaRPr lang="en-US" b="1">
              <a:latin typeface="Calibri" pitchFamily="34" charset="0"/>
            </a:endParaRPr>
          </a:p>
          <a:p>
            <a:r>
              <a:rPr lang="en-US" b="1">
                <a:latin typeface="Calibri" pitchFamily="34" charset="0"/>
              </a:rPr>
              <a:t>Tall pine trees grow very well in East Texas.  However, these trees do not do well in parts of West Texas.  Which of the following is MOST important in determining where a plant can grow and survive?</a:t>
            </a:r>
          </a:p>
          <a:p>
            <a:endParaRPr lang="en-US" b="1">
              <a:latin typeface="Calibri" pitchFamily="34" charset="0"/>
            </a:endParaRPr>
          </a:p>
          <a:p>
            <a:r>
              <a:rPr lang="en-US" b="1">
                <a:latin typeface="Calibri" pitchFamily="34" charset="0"/>
              </a:rPr>
              <a:t>A	</a:t>
            </a:r>
            <a:r>
              <a:rPr lang="en-US">
                <a:latin typeface="Calibri" pitchFamily="34" charset="0"/>
              </a:rPr>
              <a:t>Wind</a:t>
            </a:r>
          </a:p>
          <a:p>
            <a:r>
              <a:rPr lang="en-US" b="1">
                <a:latin typeface="Calibri" pitchFamily="34" charset="0"/>
              </a:rPr>
              <a:t>B	</a:t>
            </a:r>
            <a:r>
              <a:rPr lang="en-US">
                <a:latin typeface="Calibri" pitchFamily="34" charset="0"/>
              </a:rPr>
              <a:t>Climate</a:t>
            </a:r>
          </a:p>
          <a:p>
            <a:r>
              <a:rPr lang="en-US" b="1">
                <a:latin typeface="Calibri" pitchFamily="34" charset="0"/>
              </a:rPr>
              <a:t>C</a:t>
            </a:r>
            <a:r>
              <a:rPr lang="en-US">
                <a:latin typeface="Calibri" pitchFamily="34" charset="0"/>
              </a:rPr>
              <a:t>	Tides</a:t>
            </a:r>
          </a:p>
          <a:p>
            <a:r>
              <a:rPr lang="en-US" b="1">
                <a:latin typeface="Calibri" pitchFamily="34" charset="0"/>
              </a:rPr>
              <a:t>D</a:t>
            </a:r>
            <a:r>
              <a:rPr lang="en-US">
                <a:latin typeface="Calibri" pitchFamily="34" charset="0"/>
              </a:rPr>
              <a:t>	Sunshine</a:t>
            </a:r>
          </a:p>
        </p:txBody>
      </p:sp>
      <p:pic>
        <p:nvPicPr>
          <p:cNvPr id="45058" name="Picture 2"/>
          <p:cNvPicPr>
            <a:picLocks noChangeAspect="1"/>
          </p:cNvPicPr>
          <p:nvPr/>
        </p:nvPicPr>
        <p:blipFill>
          <a:blip r:embed="rId3"/>
          <a:srcRect/>
          <a:stretch>
            <a:fillRect/>
          </a:stretch>
        </p:blipFill>
        <p:spPr bwMode="auto">
          <a:xfrm>
            <a:off x="2019300" y="1262063"/>
            <a:ext cx="5092700" cy="2705100"/>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1"/>
          <p:cNvSpPr>
            <a:spLocks noChangeArrowheads="1"/>
          </p:cNvSpPr>
          <p:nvPr/>
        </p:nvSpPr>
        <p:spPr bwMode="auto">
          <a:xfrm>
            <a:off x="857250" y="469900"/>
            <a:ext cx="7389813" cy="6134100"/>
          </a:xfrm>
          <a:prstGeom prst="rect">
            <a:avLst/>
          </a:prstGeom>
          <a:noFill/>
          <a:ln w="9525">
            <a:noFill/>
            <a:miter lim="800000"/>
            <a:headEnd/>
            <a:tailEnd/>
          </a:ln>
        </p:spPr>
        <p:txBody>
          <a:bodyPr>
            <a:spAutoFit/>
          </a:bodyPr>
          <a:lstStyle/>
          <a:p>
            <a:r>
              <a:rPr lang="en-US" b="1">
                <a:latin typeface="Calibri" pitchFamily="34" charset="0"/>
              </a:rPr>
              <a:t>8. The diagram below shows an area before and after a housing development was built there.</a:t>
            </a:r>
          </a:p>
          <a:p>
            <a:endParaRPr lang="en-US" b="1">
              <a:latin typeface="Calibri" pitchFamily="34" charset="0"/>
            </a:endParaRPr>
          </a:p>
          <a:p>
            <a:endParaRPr lang="en-US" b="1">
              <a:latin typeface="Calibri" pitchFamily="34" charset="0"/>
            </a:endParaRPr>
          </a:p>
          <a:p>
            <a:endParaRPr lang="en-US" b="1">
              <a:latin typeface="Calibri" pitchFamily="34" charset="0"/>
            </a:endParaRPr>
          </a:p>
          <a:p>
            <a:endParaRPr lang="en-US" b="1">
              <a:latin typeface="Calibri" pitchFamily="34" charset="0"/>
            </a:endParaRPr>
          </a:p>
          <a:p>
            <a:endParaRPr lang="en-US" b="1">
              <a:latin typeface="Calibri" pitchFamily="34" charset="0"/>
            </a:endParaRPr>
          </a:p>
          <a:p>
            <a:endParaRPr lang="en-US" b="1">
              <a:latin typeface="Calibri" pitchFamily="34" charset="0"/>
            </a:endParaRPr>
          </a:p>
          <a:p>
            <a:endParaRPr lang="en-US" b="1">
              <a:latin typeface="Calibri" pitchFamily="34" charset="0"/>
            </a:endParaRPr>
          </a:p>
          <a:p>
            <a:endParaRPr lang="en-US" b="1">
              <a:latin typeface="Calibri" pitchFamily="34" charset="0"/>
            </a:endParaRPr>
          </a:p>
          <a:p>
            <a:endParaRPr lang="en-US" b="1">
              <a:latin typeface="Calibri" pitchFamily="34" charset="0"/>
            </a:endParaRPr>
          </a:p>
          <a:p>
            <a:endParaRPr lang="en-US" b="1">
              <a:latin typeface="Calibri" pitchFamily="34" charset="0"/>
            </a:endParaRPr>
          </a:p>
          <a:p>
            <a:endParaRPr lang="en-US" b="1">
              <a:latin typeface="Calibri" pitchFamily="34" charset="0"/>
            </a:endParaRPr>
          </a:p>
          <a:p>
            <a:endParaRPr lang="en-US" b="1">
              <a:latin typeface="Calibri" pitchFamily="34" charset="0"/>
            </a:endParaRPr>
          </a:p>
          <a:p>
            <a:r>
              <a:rPr lang="en-US" b="1">
                <a:latin typeface="Calibri" pitchFamily="34" charset="0"/>
              </a:rPr>
              <a:t>Tall pine trees grow very well in East Texas.  However, these trees do not do well in parts of West Texas.  Which of the following is </a:t>
            </a:r>
            <a:r>
              <a:rPr lang="en-US" b="1">
                <a:solidFill>
                  <a:srgbClr val="FF0000"/>
                </a:solidFill>
                <a:latin typeface="Calibri" pitchFamily="34" charset="0"/>
              </a:rPr>
              <a:t>MOST important in determining where a plant can grow and survive?</a:t>
            </a:r>
          </a:p>
          <a:p>
            <a:endParaRPr lang="en-US" b="1">
              <a:solidFill>
                <a:srgbClr val="FF0000"/>
              </a:solidFill>
              <a:latin typeface="Calibri" pitchFamily="34" charset="0"/>
            </a:endParaRPr>
          </a:p>
          <a:p>
            <a:r>
              <a:rPr lang="en-US" b="1">
                <a:latin typeface="Calibri" pitchFamily="34" charset="0"/>
              </a:rPr>
              <a:t>A	</a:t>
            </a:r>
            <a:r>
              <a:rPr lang="en-US">
                <a:latin typeface="Calibri" pitchFamily="34" charset="0"/>
              </a:rPr>
              <a:t>Wind</a:t>
            </a:r>
          </a:p>
          <a:p>
            <a:r>
              <a:rPr lang="en-US" b="1">
                <a:solidFill>
                  <a:srgbClr val="FF0000"/>
                </a:solidFill>
                <a:latin typeface="Calibri" pitchFamily="34" charset="0"/>
              </a:rPr>
              <a:t>B	</a:t>
            </a:r>
            <a:r>
              <a:rPr lang="en-US">
                <a:solidFill>
                  <a:srgbClr val="FF0000"/>
                </a:solidFill>
                <a:latin typeface="Calibri" pitchFamily="34" charset="0"/>
              </a:rPr>
              <a:t>Climate</a:t>
            </a:r>
          </a:p>
          <a:p>
            <a:r>
              <a:rPr lang="en-US" b="1">
                <a:latin typeface="Calibri" pitchFamily="34" charset="0"/>
              </a:rPr>
              <a:t>C</a:t>
            </a:r>
            <a:r>
              <a:rPr lang="en-US">
                <a:latin typeface="Calibri" pitchFamily="34" charset="0"/>
              </a:rPr>
              <a:t>	Tides</a:t>
            </a:r>
          </a:p>
          <a:p>
            <a:r>
              <a:rPr lang="en-US" b="1">
                <a:latin typeface="Calibri" pitchFamily="34" charset="0"/>
              </a:rPr>
              <a:t>D</a:t>
            </a:r>
            <a:r>
              <a:rPr lang="en-US">
                <a:latin typeface="Calibri" pitchFamily="34" charset="0"/>
              </a:rPr>
              <a:t>	Sunshine</a:t>
            </a:r>
          </a:p>
        </p:txBody>
      </p:sp>
      <p:pic>
        <p:nvPicPr>
          <p:cNvPr id="47106" name="Picture 2"/>
          <p:cNvPicPr>
            <a:picLocks noChangeAspect="1"/>
          </p:cNvPicPr>
          <p:nvPr/>
        </p:nvPicPr>
        <p:blipFill>
          <a:blip r:embed="rId3"/>
          <a:srcRect/>
          <a:stretch>
            <a:fillRect/>
          </a:stretch>
        </p:blipFill>
        <p:spPr bwMode="auto">
          <a:xfrm>
            <a:off x="2019300" y="1262063"/>
            <a:ext cx="5092700" cy="2705100"/>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1"/>
          <p:cNvSpPr>
            <a:spLocks noChangeArrowheads="1"/>
          </p:cNvSpPr>
          <p:nvPr/>
        </p:nvSpPr>
        <p:spPr bwMode="auto">
          <a:xfrm>
            <a:off x="787400" y="1304925"/>
            <a:ext cx="7277100" cy="4111625"/>
          </a:xfrm>
          <a:prstGeom prst="rect">
            <a:avLst/>
          </a:prstGeom>
          <a:noFill/>
          <a:ln w="9525">
            <a:noFill/>
            <a:miter lim="800000"/>
            <a:headEnd/>
            <a:tailEnd/>
          </a:ln>
        </p:spPr>
        <p:txBody>
          <a:bodyPr>
            <a:spAutoFit/>
          </a:bodyPr>
          <a:lstStyle/>
          <a:p>
            <a:r>
              <a:rPr lang="en-US" sz="2200" b="1">
                <a:latin typeface="Calibri" pitchFamily="34" charset="0"/>
              </a:rPr>
              <a:t>9. A science teacher bought some tomatoes that were still green and not yet ripened.  He placed half of them in the refrigerator and half on a kitchen table at room temperature.  After 4 days, the tomatoes in the refrigerator were still green, while those on the table were red and ripe.  Which of the following is the BEST reason for the difference in ripening?</a:t>
            </a:r>
          </a:p>
          <a:p>
            <a:endParaRPr lang="en-US" sz="2200">
              <a:latin typeface="Calibri" pitchFamily="34" charset="0"/>
            </a:endParaRPr>
          </a:p>
          <a:p>
            <a:r>
              <a:rPr lang="en-US" sz="2200" b="1">
                <a:latin typeface="Calibri" pitchFamily="34" charset="0"/>
              </a:rPr>
              <a:t>A</a:t>
            </a:r>
            <a:r>
              <a:rPr lang="en-US" sz="2200">
                <a:latin typeface="Calibri" pitchFamily="34" charset="0"/>
              </a:rPr>
              <a:t>	Tomatoes need sunlight to ripen.</a:t>
            </a:r>
          </a:p>
          <a:p>
            <a:r>
              <a:rPr lang="en-US" sz="2200" b="1">
                <a:latin typeface="Calibri" pitchFamily="34" charset="0"/>
              </a:rPr>
              <a:t>B</a:t>
            </a:r>
            <a:r>
              <a:rPr lang="en-US" sz="2200">
                <a:latin typeface="Calibri" pitchFamily="34" charset="0"/>
              </a:rPr>
              <a:t>	There was not enough air in the refrigerator.</a:t>
            </a:r>
          </a:p>
          <a:p>
            <a:r>
              <a:rPr lang="en-US" sz="2200" b="1">
                <a:latin typeface="Calibri" pitchFamily="34" charset="0"/>
              </a:rPr>
              <a:t>C</a:t>
            </a:r>
            <a:r>
              <a:rPr lang="en-US" sz="2200">
                <a:latin typeface="Calibri" pitchFamily="34" charset="0"/>
              </a:rPr>
              <a:t>	The tomatoes placed in the refrigerator were just bad.</a:t>
            </a:r>
          </a:p>
          <a:p>
            <a:r>
              <a:rPr lang="en-US" sz="2200" b="1">
                <a:latin typeface="Calibri" pitchFamily="34" charset="0"/>
              </a:rPr>
              <a:t>D</a:t>
            </a:r>
            <a:r>
              <a:rPr lang="en-US" sz="2200">
                <a:latin typeface="Calibri" pitchFamily="34" charset="0"/>
              </a:rPr>
              <a:t>	Tomatoes do not ripen well at cold temperatures.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1"/>
          <p:cNvSpPr>
            <a:spLocks noChangeArrowheads="1"/>
          </p:cNvSpPr>
          <p:nvPr/>
        </p:nvSpPr>
        <p:spPr bwMode="auto">
          <a:xfrm>
            <a:off x="787400" y="1304925"/>
            <a:ext cx="7277100" cy="4111625"/>
          </a:xfrm>
          <a:prstGeom prst="rect">
            <a:avLst/>
          </a:prstGeom>
          <a:noFill/>
          <a:ln w="9525">
            <a:noFill/>
            <a:miter lim="800000"/>
            <a:headEnd/>
            <a:tailEnd/>
          </a:ln>
        </p:spPr>
        <p:txBody>
          <a:bodyPr>
            <a:spAutoFit/>
          </a:bodyPr>
          <a:lstStyle/>
          <a:p>
            <a:r>
              <a:rPr lang="en-US" sz="2200" b="1">
                <a:latin typeface="Calibri" pitchFamily="34" charset="0"/>
              </a:rPr>
              <a:t>9. A science teacher bought some tomatoes that were still green and not yet ripened.  He placed half of them in the refrigerator and half on a kitchen table at room temperature.  After 4 days, the tomatoes in the refrigerator were still green, while those on the table were red and ripe.  Which of the following is the </a:t>
            </a:r>
            <a:r>
              <a:rPr lang="en-US" sz="2200" b="1">
                <a:solidFill>
                  <a:srgbClr val="FF0000"/>
                </a:solidFill>
                <a:latin typeface="Calibri" pitchFamily="34" charset="0"/>
              </a:rPr>
              <a:t>BEST reason for the difference in ripening?</a:t>
            </a:r>
          </a:p>
          <a:p>
            <a:endParaRPr lang="en-US" sz="2200">
              <a:solidFill>
                <a:srgbClr val="FF0000"/>
              </a:solidFill>
              <a:latin typeface="Calibri" pitchFamily="34" charset="0"/>
            </a:endParaRPr>
          </a:p>
          <a:p>
            <a:r>
              <a:rPr lang="en-US" sz="2200" b="1">
                <a:latin typeface="Calibri" pitchFamily="34" charset="0"/>
              </a:rPr>
              <a:t>A</a:t>
            </a:r>
            <a:r>
              <a:rPr lang="en-US" sz="2200">
                <a:latin typeface="Calibri" pitchFamily="34" charset="0"/>
              </a:rPr>
              <a:t>	Tomatoes need sunlight to ripen.</a:t>
            </a:r>
          </a:p>
          <a:p>
            <a:r>
              <a:rPr lang="en-US" sz="2200" b="1">
                <a:latin typeface="Calibri" pitchFamily="34" charset="0"/>
              </a:rPr>
              <a:t>B</a:t>
            </a:r>
            <a:r>
              <a:rPr lang="en-US" sz="2200">
                <a:latin typeface="Calibri" pitchFamily="34" charset="0"/>
              </a:rPr>
              <a:t>	There was not enough air in the refrigerator.</a:t>
            </a:r>
          </a:p>
          <a:p>
            <a:r>
              <a:rPr lang="en-US" sz="2200" b="1">
                <a:latin typeface="Calibri" pitchFamily="34" charset="0"/>
              </a:rPr>
              <a:t>C</a:t>
            </a:r>
            <a:r>
              <a:rPr lang="en-US" sz="2200">
                <a:latin typeface="Calibri" pitchFamily="34" charset="0"/>
              </a:rPr>
              <a:t>	The tomatoes placed in the refrigerator were just bad.</a:t>
            </a:r>
          </a:p>
          <a:p>
            <a:r>
              <a:rPr lang="en-US" sz="2200" b="1">
                <a:solidFill>
                  <a:srgbClr val="FF0000"/>
                </a:solidFill>
                <a:latin typeface="Calibri" pitchFamily="34" charset="0"/>
              </a:rPr>
              <a:t>D</a:t>
            </a:r>
            <a:r>
              <a:rPr lang="en-US" sz="2200">
                <a:solidFill>
                  <a:srgbClr val="FF0000"/>
                </a:solidFill>
                <a:latin typeface="Calibri" pitchFamily="34" charset="0"/>
              </a:rPr>
              <a:t>	Tomatoes do not ripen well at cold temperatures.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a:xfrm>
            <a:off x="457200" y="274638"/>
            <a:ext cx="8229600" cy="6180137"/>
          </a:xfrm>
        </p:spPr>
        <p:txBody>
          <a:bodyPr/>
          <a:lstStyle/>
          <a:p>
            <a:pPr algn="l" eaLnBrk="1" hangingPunct="1"/>
            <a:r>
              <a:rPr lang="en-US" sz="1400" b="1" smtClean="0">
                <a:solidFill>
                  <a:srgbClr val="FF0000"/>
                </a:solidFill>
              </a:rPr>
              <a:t>STAAR 2013 #36; RC 4; Supporting, F</a:t>
            </a:r>
            <a:br>
              <a:rPr lang="en-US" sz="1400" b="1" smtClean="0">
                <a:solidFill>
                  <a:srgbClr val="FF0000"/>
                </a:solidFill>
              </a:rPr>
            </a:br>
            <a:r>
              <a:rPr lang="en-US" sz="2400" smtClean="0"/>
              <a:t/>
            </a:r>
            <a:br>
              <a:rPr lang="en-US" sz="2400" smtClean="0"/>
            </a:br>
            <a:r>
              <a:rPr lang="en-US" sz="2400" smtClean="0"/>
              <a:t/>
            </a:r>
            <a:br>
              <a:rPr lang="en-US" sz="2400" smtClean="0"/>
            </a:br>
            <a:r>
              <a:rPr lang="en-US" sz="2400" smtClean="0"/>
              <a:t/>
            </a:r>
            <a:br>
              <a:rPr lang="en-US" sz="2400" smtClean="0"/>
            </a:br>
            <a:r>
              <a:rPr lang="en-US" sz="2400" smtClean="0"/>
              <a:t/>
            </a:r>
            <a:br>
              <a:rPr lang="en-US" sz="2400" smtClean="0"/>
            </a:br>
            <a:r>
              <a:rPr lang="en-US" sz="2400" smtClean="0"/>
              <a:t/>
            </a:r>
            <a:br>
              <a:rPr lang="en-US" sz="2400" smtClean="0"/>
            </a:br>
            <a:r>
              <a:rPr lang="en-US" sz="2400" smtClean="0"/>
              <a:t/>
            </a:r>
            <a:br>
              <a:rPr lang="en-US" sz="2400" smtClean="0"/>
            </a:br>
            <a:r>
              <a:rPr lang="en-US" sz="2400" smtClean="0"/>
              <a:t/>
            </a:r>
            <a:br>
              <a:rPr lang="en-US" sz="2400" smtClean="0"/>
            </a:br>
            <a:r>
              <a:rPr lang="en-US" sz="2400" smtClean="0"/>
              <a:t>1. </a:t>
            </a:r>
            <a:r>
              <a:rPr lang="en-US" sz="2000" b="1" smtClean="0"/>
              <a:t>The picture below shows a type of plant called kudzu.  Kudzu is a fast-growing Asian vine that was introduced into the United States.  Kudzu quickly uses available resources and can completely cover the plants in an area.  What effect does the rapid growth of kudzu most likely have on an ecosystem?</a:t>
            </a:r>
            <a:br>
              <a:rPr lang="en-US" sz="2000" b="1" smtClean="0"/>
            </a:br>
            <a:r>
              <a:rPr lang="en-US" sz="2000" smtClean="0"/>
              <a:t/>
            </a:r>
            <a:br>
              <a:rPr lang="en-US" sz="2000" smtClean="0"/>
            </a:br>
            <a:r>
              <a:rPr lang="en-US" sz="2000" smtClean="0"/>
              <a:t>F. The variety of native plants decreases.</a:t>
            </a:r>
            <a:br>
              <a:rPr lang="en-US" sz="2000" smtClean="0"/>
            </a:br>
            <a:r>
              <a:rPr lang="en-US" sz="2000" smtClean="0"/>
              <a:t>G. The water supply in the area increases.</a:t>
            </a:r>
            <a:br>
              <a:rPr lang="en-US" sz="2000" smtClean="0"/>
            </a:br>
            <a:r>
              <a:rPr lang="en-US" sz="2000" smtClean="0"/>
              <a:t>H. Weather patterns in the area change.</a:t>
            </a:r>
            <a:br>
              <a:rPr lang="en-US" sz="2000" smtClean="0"/>
            </a:br>
            <a:r>
              <a:rPr lang="en-US" sz="2000" smtClean="0"/>
              <a:t>J. The number of other plants increases</a:t>
            </a:r>
          </a:p>
        </p:txBody>
      </p:sp>
      <p:pic>
        <p:nvPicPr>
          <p:cNvPr id="16386" name="Picture 2"/>
          <p:cNvPicPr>
            <a:picLocks noChangeAspect="1"/>
          </p:cNvPicPr>
          <p:nvPr/>
        </p:nvPicPr>
        <p:blipFill>
          <a:blip r:embed="rId3"/>
          <a:srcRect/>
          <a:stretch>
            <a:fillRect/>
          </a:stretch>
        </p:blipFill>
        <p:spPr bwMode="auto">
          <a:xfrm>
            <a:off x="3752850" y="554038"/>
            <a:ext cx="3538538" cy="2654300"/>
          </a:xfrm>
          <a:prstGeom prst="rect">
            <a:avLst/>
          </a:prstGeom>
          <a:noFill/>
          <a:ln w="9525">
            <a:no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1"/>
          <p:cNvSpPr>
            <a:spLocks noChangeArrowheads="1"/>
          </p:cNvSpPr>
          <p:nvPr/>
        </p:nvSpPr>
        <p:spPr bwMode="auto">
          <a:xfrm>
            <a:off x="736600" y="1612900"/>
            <a:ext cx="7467600" cy="3990975"/>
          </a:xfrm>
          <a:prstGeom prst="rect">
            <a:avLst/>
          </a:prstGeom>
          <a:noFill/>
          <a:ln w="9525">
            <a:noFill/>
            <a:miter lim="800000"/>
            <a:headEnd/>
            <a:tailEnd/>
          </a:ln>
        </p:spPr>
        <p:txBody>
          <a:bodyPr>
            <a:spAutoFit/>
          </a:bodyPr>
          <a:lstStyle/>
          <a:p>
            <a:r>
              <a:rPr lang="en-US" sz="3200" b="1">
                <a:latin typeface="Calibri" pitchFamily="34" charset="0"/>
              </a:rPr>
              <a:t>10. If a fire destroyed the grasses on a grassy plain, which animal would most likely be affected first?</a:t>
            </a:r>
          </a:p>
          <a:p>
            <a:endParaRPr lang="en-US" sz="3200">
              <a:latin typeface="Calibri" pitchFamily="34" charset="0"/>
            </a:endParaRPr>
          </a:p>
          <a:p>
            <a:r>
              <a:rPr lang="en-US" sz="3200" b="1">
                <a:latin typeface="Calibri" pitchFamily="34" charset="0"/>
              </a:rPr>
              <a:t>A	</a:t>
            </a:r>
            <a:r>
              <a:rPr lang="en-US" sz="3200">
                <a:latin typeface="Calibri" pitchFamily="34" charset="0"/>
              </a:rPr>
              <a:t>Coyotes</a:t>
            </a:r>
          </a:p>
          <a:p>
            <a:r>
              <a:rPr lang="en-US" sz="3200" b="1">
                <a:latin typeface="Calibri" pitchFamily="34" charset="0"/>
              </a:rPr>
              <a:t>B</a:t>
            </a:r>
            <a:r>
              <a:rPr lang="en-US" sz="3200">
                <a:latin typeface="Calibri" pitchFamily="34" charset="0"/>
              </a:rPr>
              <a:t>	Alligators</a:t>
            </a:r>
          </a:p>
          <a:p>
            <a:r>
              <a:rPr lang="en-US" sz="3200" b="1">
                <a:latin typeface="Calibri" pitchFamily="34" charset="0"/>
              </a:rPr>
              <a:t>C</a:t>
            </a:r>
            <a:r>
              <a:rPr lang="en-US" sz="3200">
                <a:latin typeface="Calibri" pitchFamily="34" charset="0"/>
              </a:rPr>
              <a:t>	Rabbits</a:t>
            </a:r>
          </a:p>
          <a:p>
            <a:r>
              <a:rPr lang="en-US" sz="3200" b="1">
                <a:latin typeface="Calibri" pitchFamily="34" charset="0"/>
              </a:rPr>
              <a:t>D</a:t>
            </a:r>
            <a:r>
              <a:rPr lang="en-US" sz="3200">
                <a:latin typeface="Calibri" pitchFamily="34" charset="0"/>
              </a:rPr>
              <a:t>	Red-tail hawks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1"/>
          <p:cNvSpPr>
            <a:spLocks noChangeArrowheads="1"/>
          </p:cNvSpPr>
          <p:nvPr/>
        </p:nvSpPr>
        <p:spPr bwMode="auto">
          <a:xfrm>
            <a:off x="736600" y="1612900"/>
            <a:ext cx="7467600" cy="3990975"/>
          </a:xfrm>
          <a:prstGeom prst="rect">
            <a:avLst/>
          </a:prstGeom>
          <a:noFill/>
          <a:ln w="9525">
            <a:noFill/>
            <a:miter lim="800000"/>
            <a:headEnd/>
            <a:tailEnd/>
          </a:ln>
        </p:spPr>
        <p:txBody>
          <a:bodyPr>
            <a:spAutoFit/>
          </a:bodyPr>
          <a:lstStyle/>
          <a:p>
            <a:r>
              <a:rPr lang="en-US" sz="3200" b="1">
                <a:latin typeface="Calibri" pitchFamily="34" charset="0"/>
              </a:rPr>
              <a:t>10. If a fire destroyed the grasses on a </a:t>
            </a:r>
            <a:r>
              <a:rPr lang="en-US" sz="3200" b="1">
                <a:solidFill>
                  <a:srgbClr val="FF0000"/>
                </a:solidFill>
                <a:latin typeface="Calibri" pitchFamily="34" charset="0"/>
              </a:rPr>
              <a:t>grassy plain</a:t>
            </a:r>
            <a:r>
              <a:rPr lang="en-US" sz="3200" b="1">
                <a:latin typeface="Calibri" pitchFamily="34" charset="0"/>
              </a:rPr>
              <a:t>, which </a:t>
            </a:r>
            <a:r>
              <a:rPr lang="en-US" sz="3200" b="1">
                <a:solidFill>
                  <a:srgbClr val="FF0000"/>
                </a:solidFill>
                <a:latin typeface="Calibri" pitchFamily="34" charset="0"/>
              </a:rPr>
              <a:t>animal</a:t>
            </a:r>
            <a:r>
              <a:rPr lang="en-US" sz="3200" b="1">
                <a:latin typeface="Calibri" pitchFamily="34" charset="0"/>
              </a:rPr>
              <a:t> would most likely be </a:t>
            </a:r>
            <a:r>
              <a:rPr lang="en-US" sz="3200" b="1">
                <a:solidFill>
                  <a:srgbClr val="FF0000"/>
                </a:solidFill>
                <a:latin typeface="Calibri" pitchFamily="34" charset="0"/>
              </a:rPr>
              <a:t>affected</a:t>
            </a:r>
            <a:r>
              <a:rPr lang="en-US" sz="3200" b="1">
                <a:latin typeface="Calibri" pitchFamily="34" charset="0"/>
              </a:rPr>
              <a:t> </a:t>
            </a:r>
            <a:r>
              <a:rPr lang="en-US" sz="3200" b="1">
                <a:solidFill>
                  <a:srgbClr val="FF0000"/>
                </a:solidFill>
                <a:latin typeface="Calibri" pitchFamily="34" charset="0"/>
              </a:rPr>
              <a:t>first</a:t>
            </a:r>
            <a:r>
              <a:rPr lang="en-US" sz="3200" b="1">
                <a:latin typeface="Calibri" pitchFamily="34" charset="0"/>
              </a:rPr>
              <a:t>?</a:t>
            </a:r>
          </a:p>
          <a:p>
            <a:endParaRPr lang="en-US" sz="3200">
              <a:latin typeface="Calibri" pitchFamily="34" charset="0"/>
            </a:endParaRPr>
          </a:p>
          <a:p>
            <a:r>
              <a:rPr lang="en-US" sz="3200" b="1">
                <a:latin typeface="Calibri" pitchFamily="34" charset="0"/>
              </a:rPr>
              <a:t>A	</a:t>
            </a:r>
            <a:r>
              <a:rPr lang="en-US" sz="3200">
                <a:latin typeface="Calibri" pitchFamily="34" charset="0"/>
              </a:rPr>
              <a:t>Coyotes</a:t>
            </a:r>
          </a:p>
          <a:p>
            <a:r>
              <a:rPr lang="en-US" sz="3200" b="1">
                <a:latin typeface="Calibri" pitchFamily="34" charset="0"/>
              </a:rPr>
              <a:t>B</a:t>
            </a:r>
            <a:r>
              <a:rPr lang="en-US" sz="3200">
                <a:latin typeface="Calibri" pitchFamily="34" charset="0"/>
              </a:rPr>
              <a:t>	Alligators</a:t>
            </a:r>
          </a:p>
          <a:p>
            <a:r>
              <a:rPr lang="en-US" sz="3200" b="1">
                <a:solidFill>
                  <a:srgbClr val="FF0000"/>
                </a:solidFill>
                <a:latin typeface="Calibri" pitchFamily="34" charset="0"/>
              </a:rPr>
              <a:t>C</a:t>
            </a:r>
            <a:r>
              <a:rPr lang="en-US" sz="3200">
                <a:solidFill>
                  <a:srgbClr val="FF0000"/>
                </a:solidFill>
                <a:latin typeface="Calibri" pitchFamily="34" charset="0"/>
              </a:rPr>
              <a:t>	Rabbits</a:t>
            </a:r>
          </a:p>
          <a:p>
            <a:r>
              <a:rPr lang="en-US" sz="3200" b="1">
                <a:latin typeface="Calibri" pitchFamily="34" charset="0"/>
              </a:rPr>
              <a:t>D</a:t>
            </a:r>
            <a:r>
              <a:rPr lang="en-US" sz="3200">
                <a:latin typeface="Calibri" pitchFamily="34" charset="0"/>
              </a:rPr>
              <a:t>	Red-tail hawks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1"/>
          <p:cNvSpPr>
            <a:spLocks noChangeArrowheads="1"/>
          </p:cNvSpPr>
          <p:nvPr/>
        </p:nvSpPr>
        <p:spPr bwMode="auto">
          <a:xfrm>
            <a:off x="800100" y="1196975"/>
            <a:ext cx="7010400" cy="4637088"/>
          </a:xfrm>
          <a:prstGeom prst="rect">
            <a:avLst/>
          </a:prstGeom>
          <a:noFill/>
          <a:ln w="9525">
            <a:noFill/>
            <a:miter lim="800000"/>
            <a:headEnd/>
            <a:tailEnd/>
          </a:ln>
        </p:spPr>
        <p:txBody>
          <a:bodyPr>
            <a:spAutoFit/>
          </a:bodyPr>
          <a:lstStyle/>
          <a:p>
            <a:r>
              <a:rPr lang="en-US">
                <a:latin typeface="Calibri" pitchFamily="34" charset="0"/>
              </a:rPr>
              <a:t> </a:t>
            </a:r>
          </a:p>
          <a:p>
            <a:r>
              <a:rPr lang="en-US" sz="2800" b="1">
                <a:latin typeface="Calibri" pitchFamily="34" charset="0"/>
              </a:rPr>
              <a:t>11. Female seals usually return to the same beaches year after year to give birth. If they are repeatedly disturbed by humans at those beaches, how will the seals most likely respond? </a:t>
            </a:r>
          </a:p>
          <a:p>
            <a:endParaRPr lang="en-US" sz="2800">
              <a:latin typeface="Calibri" pitchFamily="34" charset="0"/>
            </a:endParaRPr>
          </a:p>
          <a:p>
            <a:r>
              <a:rPr lang="en-US" sz="2800" b="1">
                <a:latin typeface="Calibri" pitchFamily="34" charset="0"/>
              </a:rPr>
              <a:t>A</a:t>
            </a:r>
            <a:r>
              <a:rPr lang="en-US" sz="2800">
                <a:latin typeface="Calibri" pitchFamily="34" charset="0"/>
              </a:rPr>
              <a:t>	They will change color. </a:t>
            </a:r>
          </a:p>
          <a:p>
            <a:r>
              <a:rPr lang="en-US" sz="2800" b="1">
                <a:latin typeface="Calibri" pitchFamily="34" charset="0"/>
              </a:rPr>
              <a:t>B</a:t>
            </a:r>
            <a:r>
              <a:rPr lang="en-US" sz="2800">
                <a:latin typeface="Calibri" pitchFamily="34" charset="0"/>
              </a:rPr>
              <a:t>	They will give birth to more pups. </a:t>
            </a:r>
          </a:p>
          <a:p>
            <a:r>
              <a:rPr lang="en-US" sz="2800" b="1">
                <a:latin typeface="Calibri" pitchFamily="34" charset="0"/>
              </a:rPr>
              <a:t>C</a:t>
            </a:r>
            <a:r>
              <a:rPr lang="en-US" sz="2800">
                <a:latin typeface="Calibri" pitchFamily="34" charset="0"/>
              </a:rPr>
              <a:t>	They will hunt for food more often. </a:t>
            </a:r>
          </a:p>
          <a:p>
            <a:r>
              <a:rPr lang="en-US" sz="2800" b="1">
                <a:latin typeface="Calibri" pitchFamily="34" charset="0"/>
              </a:rPr>
              <a:t>D</a:t>
            </a:r>
            <a:r>
              <a:rPr lang="en-US" sz="2800">
                <a:latin typeface="Calibri" pitchFamily="34" charset="0"/>
              </a:rPr>
              <a:t>	They will give birth at different beaches.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1"/>
          <p:cNvSpPr>
            <a:spLocks noChangeArrowheads="1"/>
          </p:cNvSpPr>
          <p:nvPr/>
        </p:nvSpPr>
        <p:spPr bwMode="auto">
          <a:xfrm>
            <a:off x="800100" y="1196975"/>
            <a:ext cx="7010400" cy="4637088"/>
          </a:xfrm>
          <a:prstGeom prst="rect">
            <a:avLst/>
          </a:prstGeom>
          <a:noFill/>
          <a:ln w="9525">
            <a:noFill/>
            <a:miter lim="800000"/>
            <a:headEnd/>
            <a:tailEnd/>
          </a:ln>
        </p:spPr>
        <p:txBody>
          <a:bodyPr>
            <a:spAutoFit/>
          </a:bodyPr>
          <a:lstStyle/>
          <a:p>
            <a:r>
              <a:rPr lang="en-US">
                <a:latin typeface="Calibri" pitchFamily="34" charset="0"/>
              </a:rPr>
              <a:t> </a:t>
            </a:r>
          </a:p>
          <a:p>
            <a:r>
              <a:rPr lang="en-US" sz="2800" b="1">
                <a:latin typeface="Calibri" pitchFamily="34" charset="0"/>
              </a:rPr>
              <a:t>11. Female seals usually return to the same beaches year after year to give birth. If they are </a:t>
            </a:r>
            <a:r>
              <a:rPr lang="en-US" sz="2800" b="1">
                <a:solidFill>
                  <a:srgbClr val="FF0000"/>
                </a:solidFill>
                <a:latin typeface="Calibri" pitchFamily="34" charset="0"/>
              </a:rPr>
              <a:t>repeatedly disturbed by humans at those beaches</a:t>
            </a:r>
            <a:r>
              <a:rPr lang="en-US" sz="2800" b="1">
                <a:latin typeface="Calibri" pitchFamily="34" charset="0"/>
              </a:rPr>
              <a:t>, how will the seals most likely respond? </a:t>
            </a:r>
          </a:p>
          <a:p>
            <a:endParaRPr lang="en-US" sz="2800">
              <a:latin typeface="Calibri" pitchFamily="34" charset="0"/>
            </a:endParaRPr>
          </a:p>
          <a:p>
            <a:r>
              <a:rPr lang="en-US" sz="2800" b="1">
                <a:latin typeface="Calibri" pitchFamily="34" charset="0"/>
              </a:rPr>
              <a:t>A</a:t>
            </a:r>
            <a:r>
              <a:rPr lang="en-US" sz="2800">
                <a:latin typeface="Calibri" pitchFamily="34" charset="0"/>
              </a:rPr>
              <a:t>	They will change color. </a:t>
            </a:r>
          </a:p>
          <a:p>
            <a:r>
              <a:rPr lang="en-US" sz="2800" b="1">
                <a:latin typeface="Calibri" pitchFamily="34" charset="0"/>
              </a:rPr>
              <a:t>B</a:t>
            </a:r>
            <a:r>
              <a:rPr lang="en-US" sz="2800">
                <a:latin typeface="Calibri" pitchFamily="34" charset="0"/>
              </a:rPr>
              <a:t>	They will give birth to more pups. </a:t>
            </a:r>
          </a:p>
          <a:p>
            <a:r>
              <a:rPr lang="en-US" sz="2800" b="1">
                <a:latin typeface="Calibri" pitchFamily="34" charset="0"/>
              </a:rPr>
              <a:t>C</a:t>
            </a:r>
            <a:r>
              <a:rPr lang="en-US" sz="2800">
                <a:latin typeface="Calibri" pitchFamily="34" charset="0"/>
              </a:rPr>
              <a:t>	They will hunt for food more often. </a:t>
            </a:r>
          </a:p>
          <a:p>
            <a:r>
              <a:rPr lang="en-US" sz="2800" b="1">
                <a:solidFill>
                  <a:srgbClr val="FF0000"/>
                </a:solidFill>
                <a:latin typeface="Calibri" pitchFamily="34" charset="0"/>
              </a:rPr>
              <a:t>D</a:t>
            </a:r>
            <a:r>
              <a:rPr lang="en-US" sz="2800">
                <a:solidFill>
                  <a:srgbClr val="FF0000"/>
                </a:solidFill>
                <a:latin typeface="Calibri" pitchFamily="34" charset="0"/>
              </a:rPr>
              <a:t>	They will give birth at different beaches.</a:t>
            </a:r>
            <a:r>
              <a:rPr lang="en-US" sz="2800">
                <a:latin typeface="Calibri" pitchFamily="34" charset="0"/>
              </a:rPr>
              <a:t>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1"/>
          <p:cNvSpPr>
            <a:spLocks noChangeArrowheads="1"/>
          </p:cNvSpPr>
          <p:nvPr/>
        </p:nvSpPr>
        <p:spPr bwMode="auto">
          <a:xfrm>
            <a:off x="673100" y="1997075"/>
            <a:ext cx="7708900" cy="3378200"/>
          </a:xfrm>
          <a:prstGeom prst="rect">
            <a:avLst/>
          </a:prstGeom>
          <a:noFill/>
          <a:ln w="9525">
            <a:noFill/>
            <a:miter lim="800000"/>
            <a:headEnd/>
            <a:tailEnd/>
          </a:ln>
        </p:spPr>
        <p:txBody>
          <a:bodyPr>
            <a:spAutoFit/>
          </a:bodyPr>
          <a:lstStyle/>
          <a:p>
            <a:r>
              <a:rPr lang="en-US" sz="2400" b="1">
                <a:latin typeface="Calibri" pitchFamily="34" charset="0"/>
              </a:rPr>
              <a:t>12. Why would fewer bees come to a plant if the petals of its flowers were removed?</a:t>
            </a:r>
          </a:p>
          <a:p>
            <a:endParaRPr lang="en-US" sz="2400">
              <a:latin typeface="Calibri" pitchFamily="34" charset="0"/>
            </a:endParaRPr>
          </a:p>
          <a:p>
            <a:r>
              <a:rPr lang="en-US" sz="2400" b="1">
                <a:latin typeface="Calibri" pitchFamily="34" charset="0"/>
              </a:rPr>
              <a:t>A</a:t>
            </a:r>
            <a:r>
              <a:rPr lang="en-US" sz="2400">
                <a:latin typeface="Calibri" pitchFamily="34" charset="0"/>
              </a:rPr>
              <a:t>	There would not be any nectar in the flowers.</a:t>
            </a:r>
          </a:p>
          <a:p>
            <a:r>
              <a:rPr lang="en-US" sz="2400" b="1">
                <a:latin typeface="Calibri" pitchFamily="34" charset="0"/>
              </a:rPr>
              <a:t>B</a:t>
            </a:r>
            <a:r>
              <a:rPr lang="en-US" sz="2400">
                <a:latin typeface="Calibri" pitchFamily="34" charset="0"/>
              </a:rPr>
              <a:t>	The bees would not be attracted to the flowers.</a:t>
            </a:r>
          </a:p>
          <a:p>
            <a:r>
              <a:rPr lang="en-US" sz="2400" b="1">
                <a:latin typeface="Calibri" pitchFamily="34" charset="0"/>
              </a:rPr>
              <a:t>C</a:t>
            </a:r>
            <a:r>
              <a:rPr lang="en-US" sz="2400">
                <a:latin typeface="Calibri" pitchFamily="34" charset="0"/>
              </a:rPr>
              <a:t>	The bees would not have a spot to land while sipping 	nectar.</a:t>
            </a:r>
          </a:p>
          <a:p>
            <a:r>
              <a:rPr lang="en-US" sz="2400" b="1">
                <a:latin typeface="Calibri" pitchFamily="34" charset="0"/>
              </a:rPr>
              <a:t>D</a:t>
            </a:r>
            <a:r>
              <a:rPr lang="en-US" sz="2400">
                <a:latin typeface="Calibri" pitchFamily="34" charset="0"/>
              </a:rPr>
              <a:t>	The bees would not be able to leave their scent on the 	flowers.</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1"/>
          <p:cNvSpPr>
            <a:spLocks noChangeArrowheads="1"/>
          </p:cNvSpPr>
          <p:nvPr/>
        </p:nvSpPr>
        <p:spPr bwMode="auto">
          <a:xfrm>
            <a:off x="673100" y="1997075"/>
            <a:ext cx="7708900" cy="3378200"/>
          </a:xfrm>
          <a:prstGeom prst="rect">
            <a:avLst/>
          </a:prstGeom>
          <a:noFill/>
          <a:ln w="9525">
            <a:noFill/>
            <a:miter lim="800000"/>
            <a:headEnd/>
            <a:tailEnd/>
          </a:ln>
        </p:spPr>
        <p:txBody>
          <a:bodyPr>
            <a:spAutoFit/>
          </a:bodyPr>
          <a:lstStyle/>
          <a:p>
            <a:r>
              <a:rPr lang="en-US" sz="2400" b="1">
                <a:latin typeface="Calibri" pitchFamily="34" charset="0"/>
              </a:rPr>
              <a:t>12. Why would fewer bees come to a plant if the petals of its </a:t>
            </a:r>
            <a:r>
              <a:rPr lang="en-US" sz="2400" b="1">
                <a:solidFill>
                  <a:srgbClr val="FF0000"/>
                </a:solidFill>
                <a:latin typeface="Calibri" pitchFamily="34" charset="0"/>
              </a:rPr>
              <a:t>flowers were removed</a:t>
            </a:r>
            <a:r>
              <a:rPr lang="en-US" sz="2400" b="1">
                <a:latin typeface="Calibri" pitchFamily="34" charset="0"/>
              </a:rPr>
              <a:t>?</a:t>
            </a:r>
          </a:p>
          <a:p>
            <a:endParaRPr lang="en-US" sz="2400">
              <a:latin typeface="Calibri" pitchFamily="34" charset="0"/>
            </a:endParaRPr>
          </a:p>
          <a:p>
            <a:r>
              <a:rPr lang="en-US" sz="2400" b="1">
                <a:latin typeface="Calibri" pitchFamily="34" charset="0"/>
              </a:rPr>
              <a:t>A</a:t>
            </a:r>
            <a:r>
              <a:rPr lang="en-US" sz="2400">
                <a:latin typeface="Calibri" pitchFamily="34" charset="0"/>
              </a:rPr>
              <a:t>	There would not be any nectar in the flowers.</a:t>
            </a:r>
          </a:p>
          <a:p>
            <a:r>
              <a:rPr lang="en-US" sz="2400" b="1">
                <a:solidFill>
                  <a:srgbClr val="FF0000"/>
                </a:solidFill>
                <a:latin typeface="Calibri" pitchFamily="34" charset="0"/>
              </a:rPr>
              <a:t>B</a:t>
            </a:r>
            <a:r>
              <a:rPr lang="en-US" sz="2400">
                <a:solidFill>
                  <a:srgbClr val="FF0000"/>
                </a:solidFill>
                <a:latin typeface="Calibri" pitchFamily="34" charset="0"/>
              </a:rPr>
              <a:t>	The bees would not be attracted to the flowers.</a:t>
            </a:r>
          </a:p>
          <a:p>
            <a:r>
              <a:rPr lang="en-US" sz="2400" b="1">
                <a:latin typeface="Calibri" pitchFamily="34" charset="0"/>
              </a:rPr>
              <a:t>C</a:t>
            </a:r>
            <a:r>
              <a:rPr lang="en-US" sz="2400">
                <a:latin typeface="Calibri" pitchFamily="34" charset="0"/>
              </a:rPr>
              <a:t>	The bees would not have a spot to land while sipping 	nectar.</a:t>
            </a:r>
          </a:p>
          <a:p>
            <a:r>
              <a:rPr lang="en-US" sz="2400" b="1">
                <a:latin typeface="Calibri" pitchFamily="34" charset="0"/>
              </a:rPr>
              <a:t>D</a:t>
            </a:r>
            <a:r>
              <a:rPr lang="en-US" sz="2400">
                <a:latin typeface="Calibri" pitchFamily="34" charset="0"/>
              </a:rPr>
              <a:t>	The bees would not be able to leave their scent on the 	flowers.</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1"/>
          <p:cNvSpPr>
            <a:spLocks noChangeArrowheads="1"/>
          </p:cNvSpPr>
          <p:nvPr/>
        </p:nvSpPr>
        <p:spPr bwMode="auto">
          <a:xfrm>
            <a:off x="723900" y="1498600"/>
            <a:ext cx="7315200" cy="3540125"/>
          </a:xfrm>
          <a:prstGeom prst="rect">
            <a:avLst/>
          </a:prstGeom>
          <a:noFill/>
          <a:ln w="9525">
            <a:noFill/>
            <a:miter lim="800000"/>
            <a:headEnd/>
            <a:tailEnd/>
          </a:ln>
        </p:spPr>
        <p:txBody>
          <a:bodyPr>
            <a:spAutoFit/>
          </a:bodyPr>
          <a:lstStyle/>
          <a:p>
            <a:r>
              <a:rPr lang="en-US" sz="2800" b="1" dirty="0" smtClean="0">
                <a:latin typeface="Calibri" pitchFamily="34" charset="0"/>
              </a:rPr>
              <a:t>13. Snakes </a:t>
            </a:r>
            <a:r>
              <a:rPr lang="en-US" sz="2800" b="1" dirty="0">
                <a:latin typeface="Calibri" pitchFamily="34" charset="0"/>
              </a:rPr>
              <a:t>feed on mice.  The mice eat grain crops.  When the crops are plentiful, what will MOST LIKELY happen?</a:t>
            </a:r>
          </a:p>
          <a:p>
            <a:endParaRPr lang="en-US" sz="2800" dirty="0">
              <a:latin typeface="Calibri" pitchFamily="34" charset="0"/>
            </a:endParaRPr>
          </a:p>
          <a:p>
            <a:r>
              <a:rPr lang="en-US" sz="2800" b="1" dirty="0">
                <a:latin typeface="Calibri" pitchFamily="34" charset="0"/>
              </a:rPr>
              <a:t>A</a:t>
            </a:r>
            <a:r>
              <a:rPr lang="en-US" sz="2800" dirty="0">
                <a:latin typeface="Calibri" pitchFamily="34" charset="0"/>
              </a:rPr>
              <a:t>	The mouse population will decrease.</a:t>
            </a:r>
          </a:p>
          <a:p>
            <a:r>
              <a:rPr lang="en-US" sz="2800" b="1" dirty="0">
                <a:latin typeface="Calibri" pitchFamily="34" charset="0"/>
              </a:rPr>
              <a:t>B</a:t>
            </a:r>
            <a:r>
              <a:rPr lang="en-US" sz="2800" dirty="0">
                <a:latin typeface="Calibri" pitchFamily="34" charset="0"/>
              </a:rPr>
              <a:t>	The snake population will increase.</a:t>
            </a:r>
          </a:p>
          <a:p>
            <a:r>
              <a:rPr lang="en-US" sz="2800" b="1" dirty="0">
                <a:latin typeface="Calibri" pitchFamily="34" charset="0"/>
              </a:rPr>
              <a:t>C</a:t>
            </a:r>
            <a:r>
              <a:rPr lang="en-US" sz="2800" dirty="0">
                <a:latin typeface="Calibri" pitchFamily="34" charset="0"/>
              </a:rPr>
              <a:t>	The snake population will decrease. </a:t>
            </a:r>
          </a:p>
          <a:p>
            <a:r>
              <a:rPr lang="en-US" sz="2800" b="1" dirty="0">
                <a:latin typeface="Calibri" pitchFamily="34" charset="0"/>
              </a:rPr>
              <a:t>D</a:t>
            </a:r>
            <a:r>
              <a:rPr lang="en-US" sz="2800" dirty="0">
                <a:latin typeface="Calibri" pitchFamily="34" charset="0"/>
              </a:rPr>
              <a:t>	The mouse population will not change.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1"/>
          <p:cNvSpPr>
            <a:spLocks noChangeArrowheads="1"/>
          </p:cNvSpPr>
          <p:nvPr/>
        </p:nvSpPr>
        <p:spPr bwMode="auto">
          <a:xfrm>
            <a:off x="723900" y="1498600"/>
            <a:ext cx="7315200" cy="3540125"/>
          </a:xfrm>
          <a:prstGeom prst="rect">
            <a:avLst/>
          </a:prstGeom>
          <a:noFill/>
          <a:ln w="9525">
            <a:noFill/>
            <a:miter lim="800000"/>
            <a:headEnd/>
            <a:tailEnd/>
          </a:ln>
        </p:spPr>
        <p:txBody>
          <a:bodyPr>
            <a:spAutoFit/>
          </a:bodyPr>
          <a:lstStyle/>
          <a:p>
            <a:r>
              <a:rPr lang="en-US" sz="2800" b="1" dirty="0" smtClean="0">
                <a:latin typeface="Calibri" pitchFamily="34" charset="0"/>
              </a:rPr>
              <a:t>13. Snakes </a:t>
            </a:r>
            <a:r>
              <a:rPr lang="en-US" sz="2800" b="1" dirty="0">
                <a:latin typeface="Calibri" pitchFamily="34" charset="0"/>
              </a:rPr>
              <a:t>feed on mice.  The mice eat grain crops.  When </a:t>
            </a:r>
            <a:r>
              <a:rPr lang="en-US" sz="2800" b="1" dirty="0">
                <a:solidFill>
                  <a:srgbClr val="FF0000"/>
                </a:solidFill>
                <a:latin typeface="Calibri" pitchFamily="34" charset="0"/>
              </a:rPr>
              <a:t>the crops are plentiful</a:t>
            </a:r>
            <a:r>
              <a:rPr lang="en-US" sz="2800" b="1" dirty="0">
                <a:latin typeface="Calibri" pitchFamily="34" charset="0"/>
              </a:rPr>
              <a:t>, what will MOST LIKELY happen?</a:t>
            </a:r>
          </a:p>
          <a:p>
            <a:endParaRPr lang="en-US" sz="2800" dirty="0">
              <a:latin typeface="Calibri" pitchFamily="34" charset="0"/>
            </a:endParaRPr>
          </a:p>
          <a:p>
            <a:r>
              <a:rPr lang="en-US" sz="2800" b="1" dirty="0">
                <a:latin typeface="Calibri" pitchFamily="34" charset="0"/>
              </a:rPr>
              <a:t>A</a:t>
            </a:r>
            <a:r>
              <a:rPr lang="en-US" sz="2800" dirty="0">
                <a:latin typeface="Calibri" pitchFamily="34" charset="0"/>
              </a:rPr>
              <a:t>	The mouse population will decrease.</a:t>
            </a:r>
          </a:p>
          <a:p>
            <a:r>
              <a:rPr lang="en-US" sz="2800" b="1" dirty="0">
                <a:solidFill>
                  <a:srgbClr val="FF0000"/>
                </a:solidFill>
                <a:latin typeface="Calibri" pitchFamily="34" charset="0"/>
              </a:rPr>
              <a:t>B</a:t>
            </a:r>
            <a:r>
              <a:rPr lang="en-US" sz="2800" dirty="0">
                <a:solidFill>
                  <a:srgbClr val="FF0000"/>
                </a:solidFill>
                <a:latin typeface="Calibri" pitchFamily="34" charset="0"/>
              </a:rPr>
              <a:t>	The snake population will increase.</a:t>
            </a:r>
          </a:p>
          <a:p>
            <a:r>
              <a:rPr lang="en-US" sz="2800" b="1" dirty="0">
                <a:latin typeface="Calibri" pitchFamily="34" charset="0"/>
              </a:rPr>
              <a:t>C</a:t>
            </a:r>
            <a:r>
              <a:rPr lang="en-US" sz="2800" dirty="0">
                <a:latin typeface="Calibri" pitchFamily="34" charset="0"/>
              </a:rPr>
              <a:t>	The snake population will decrease. </a:t>
            </a:r>
          </a:p>
          <a:p>
            <a:r>
              <a:rPr lang="en-US" sz="2800" b="1" dirty="0">
                <a:latin typeface="Calibri" pitchFamily="34" charset="0"/>
              </a:rPr>
              <a:t>D</a:t>
            </a:r>
            <a:r>
              <a:rPr lang="en-US" sz="2800" dirty="0">
                <a:latin typeface="Calibri" pitchFamily="34" charset="0"/>
              </a:rPr>
              <a:t>	The mouse population will not change. </a:t>
            </a:r>
          </a:p>
        </p:txBody>
      </p:sp>
    </p:spTree>
    <p:extLst>
      <p:ext uri="{BB962C8B-B14F-4D97-AF65-F5344CB8AC3E}">
        <p14:creationId xmlns:p14="http://schemas.microsoft.com/office/powerpoint/2010/main" val="22276937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1"/>
          <p:cNvSpPr>
            <a:spLocks noChangeArrowheads="1"/>
          </p:cNvSpPr>
          <p:nvPr/>
        </p:nvSpPr>
        <p:spPr bwMode="auto">
          <a:xfrm>
            <a:off x="787400" y="1274763"/>
            <a:ext cx="7289800" cy="4156075"/>
          </a:xfrm>
          <a:prstGeom prst="rect">
            <a:avLst/>
          </a:prstGeom>
          <a:noFill/>
          <a:ln w="9525">
            <a:noFill/>
            <a:miter lim="800000"/>
            <a:headEnd/>
            <a:tailEnd/>
          </a:ln>
        </p:spPr>
        <p:txBody>
          <a:bodyPr>
            <a:spAutoFit/>
          </a:bodyPr>
          <a:lstStyle/>
          <a:p>
            <a:r>
              <a:rPr lang="en-US" sz="2400" b="1" dirty="0" smtClean="0">
                <a:latin typeface="Calibri" pitchFamily="34" charset="0"/>
              </a:rPr>
              <a:t>15. A </a:t>
            </a:r>
            <a:r>
              <a:rPr lang="en-US" sz="2400" b="1" dirty="0">
                <a:latin typeface="Calibri" pitchFamily="34" charset="0"/>
              </a:rPr>
              <a:t>wetland was drained to build a mall.  Two years later, there were no more toads in that area.  Why did the toads disappear?</a:t>
            </a:r>
          </a:p>
          <a:p>
            <a:endParaRPr lang="en-US" sz="2400" dirty="0">
              <a:latin typeface="Calibri" pitchFamily="34" charset="0"/>
            </a:endParaRPr>
          </a:p>
          <a:p>
            <a:r>
              <a:rPr lang="en-US" sz="2400" b="1" dirty="0">
                <a:latin typeface="Calibri" pitchFamily="34" charset="0"/>
              </a:rPr>
              <a:t>A</a:t>
            </a:r>
            <a:r>
              <a:rPr lang="en-US" sz="2400" dirty="0">
                <a:latin typeface="Calibri" pitchFamily="34" charset="0"/>
              </a:rPr>
              <a:t>	The toads were destroyed by the construction 	equipment.</a:t>
            </a:r>
          </a:p>
          <a:p>
            <a:r>
              <a:rPr lang="en-US" sz="2400" b="1" dirty="0">
                <a:latin typeface="Calibri" pitchFamily="34" charset="0"/>
              </a:rPr>
              <a:t>B</a:t>
            </a:r>
            <a:r>
              <a:rPr lang="en-US" sz="2400" dirty="0">
                <a:latin typeface="Calibri" pitchFamily="34" charset="0"/>
              </a:rPr>
              <a:t>	The toads died because toads cannot breathe out of 	water.</a:t>
            </a:r>
          </a:p>
          <a:p>
            <a:r>
              <a:rPr lang="en-US" sz="2400" b="1" dirty="0">
                <a:latin typeface="Calibri" pitchFamily="34" charset="0"/>
              </a:rPr>
              <a:t>C</a:t>
            </a:r>
            <a:r>
              <a:rPr lang="en-US" sz="2400" dirty="0">
                <a:latin typeface="Calibri" pitchFamily="34" charset="0"/>
              </a:rPr>
              <a:t>	The toads were frightened and went into the woods.</a:t>
            </a:r>
          </a:p>
          <a:p>
            <a:r>
              <a:rPr lang="en-US" sz="2400" b="1" dirty="0">
                <a:latin typeface="Calibri" pitchFamily="34" charset="0"/>
              </a:rPr>
              <a:t>D</a:t>
            </a:r>
            <a:r>
              <a:rPr lang="en-US" sz="2400" dirty="0">
                <a:latin typeface="Calibri" pitchFamily="34" charset="0"/>
              </a:rPr>
              <a:t>	The toads got their food from the wetland 	ecosystem.</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1"/>
          <p:cNvSpPr>
            <a:spLocks noChangeArrowheads="1"/>
          </p:cNvSpPr>
          <p:nvPr/>
        </p:nvSpPr>
        <p:spPr bwMode="auto">
          <a:xfrm>
            <a:off x="787400" y="1274763"/>
            <a:ext cx="7289800" cy="4156075"/>
          </a:xfrm>
          <a:prstGeom prst="rect">
            <a:avLst/>
          </a:prstGeom>
          <a:noFill/>
          <a:ln w="9525">
            <a:noFill/>
            <a:miter lim="800000"/>
            <a:headEnd/>
            <a:tailEnd/>
          </a:ln>
        </p:spPr>
        <p:txBody>
          <a:bodyPr>
            <a:spAutoFit/>
          </a:bodyPr>
          <a:lstStyle/>
          <a:p>
            <a:r>
              <a:rPr lang="en-US" sz="2400" b="1" dirty="0" smtClean="0">
                <a:latin typeface="Calibri" pitchFamily="34" charset="0"/>
              </a:rPr>
              <a:t>15. </a:t>
            </a:r>
            <a:r>
              <a:rPr lang="en-US" sz="2400" b="1" dirty="0" smtClean="0">
                <a:solidFill>
                  <a:srgbClr val="FF0000"/>
                </a:solidFill>
                <a:latin typeface="Calibri" pitchFamily="34" charset="0"/>
              </a:rPr>
              <a:t>A </a:t>
            </a:r>
            <a:r>
              <a:rPr lang="en-US" sz="2400" b="1" dirty="0">
                <a:solidFill>
                  <a:srgbClr val="FF0000"/>
                </a:solidFill>
                <a:latin typeface="Calibri" pitchFamily="34" charset="0"/>
              </a:rPr>
              <a:t>wetland was drained to build a mall</a:t>
            </a:r>
            <a:r>
              <a:rPr lang="en-US" sz="2400" b="1" dirty="0">
                <a:latin typeface="Calibri" pitchFamily="34" charset="0"/>
              </a:rPr>
              <a:t>.  Two years later, there were no more toads in that area.  Why did the toads disappear?</a:t>
            </a:r>
          </a:p>
          <a:p>
            <a:endParaRPr lang="en-US" sz="2400" dirty="0">
              <a:latin typeface="Calibri" pitchFamily="34" charset="0"/>
            </a:endParaRPr>
          </a:p>
          <a:p>
            <a:r>
              <a:rPr lang="en-US" sz="2400" b="1" dirty="0">
                <a:latin typeface="Calibri" pitchFamily="34" charset="0"/>
              </a:rPr>
              <a:t>A</a:t>
            </a:r>
            <a:r>
              <a:rPr lang="en-US" sz="2400" dirty="0">
                <a:latin typeface="Calibri" pitchFamily="34" charset="0"/>
              </a:rPr>
              <a:t>	The toads were destroyed by the construction 	equipment.</a:t>
            </a:r>
          </a:p>
          <a:p>
            <a:r>
              <a:rPr lang="en-US" sz="2400" b="1" dirty="0">
                <a:latin typeface="Calibri" pitchFamily="34" charset="0"/>
              </a:rPr>
              <a:t>B</a:t>
            </a:r>
            <a:r>
              <a:rPr lang="en-US" sz="2400" dirty="0">
                <a:latin typeface="Calibri" pitchFamily="34" charset="0"/>
              </a:rPr>
              <a:t>	The toads died because toads cannot breathe out of 	water.</a:t>
            </a:r>
          </a:p>
          <a:p>
            <a:r>
              <a:rPr lang="en-US" sz="2400" b="1" dirty="0">
                <a:latin typeface="Calibri" pitchFamily="34" charset="0"/>
              </a:rPr>
              <a:t>C</a:t>
            </a:r>
            <a:r>
              <a:rPr lang="en-US" sz="2400" dirty="0">
                <a:latin typeface="Calibri" pitchFamily="34" charset="0"/>
              </a:rPr>
              <a:t>	The toads were frightened and went into the woods.</a:t>
            </a:r>
          </a:p>
          <a:p>
            <a:r>
              <a:rPr lang="en-US" sz="2400" b="1" dirty="0">
                <a:solidFill>
                  <a:srgbClr val="FF0000"/>
                </a:solidFill>
                <a:latin typeface="Calibri" pitchFamily="34" charset="0"/>
              </a:rPr>
              <a:t>D</a:t>
            </a:r>
            <a:r>
              <a:rPr lang="en-US" sz="2400" dirty="0">
                <a:solidFill>
                  <a:srgbClr val="FF0000"/>
                </a:solidFill>
                <a:latin typeface="Calibri" pitchFamily="34" charset="0"/>
              </a:rPr>
              <a:t>	The toads got their food from the wetland 	ecosystem.</a:t>
            </a:r>
          </a:p>
        </p:txBody>
      </p:sp>
    </p:spTree>
    <p:extLst>
      <p:ext uri="{BB962C8B-B14F-4D97-AF65-F5344CB8AC3E}">
        <p14:creationId xmlns:p14="http://schemas.microsoft.com/office/powerpoint/2010/main" val="33649884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idx="4294967295"/>
          </p:nvPr>
        </p:nvSpPr>
        <p:spPr>
          <a:xfrm>
            <a:off x="457200" y="274638"/>
            <a:ext cx="8229600" cy="6180137"/>
          </a:xfrm>
        </p:spPr>
        <p:txBody>
          <a:bodyPr/>
          <a:lstStyle/>
          <a:p>
            <a:pPr algn="l" eaLnBrk="1" hangingPunct="1"/>
            <a:r>
              <a:rPr lang="en-US" sz="1400" b="1" smtClean="0">
                <a:solidFill>
                  <a:srgbClr val="FF0000"/>
                </a:solidFill>
              </a:rPr>
              <a:t>STAAR 2013 #36; RC 4; Supporting</a:t>
            </a:r>
            <a:r>
              <a:rPr lang="en-US" sz="2400" smtClean="0"/>
              <a:t/>
            </a:r>
            <a:br>
              <a:rPr lang="en-US" sz="2400" smtClean="0"/>
            </a:br>
            <a:r>
              <a:rPr lang="en-US" sz="2400" smtClean="0"/>
              <a:t/>
            </a:r>
            <a:br>
              <a:rPr lang="en-US" sz="2400" smtClean="0"/>
            </a:br>
            <a:r>
              <a:rPr lang="en-US" sz="2400" smtClean="0"/>
              <a:t/>
            </a:r>
            <a:br>
              <a:rPr lang="en-US" sz="2400" smtClean="0"/>
            </a:br>
            <a:r>
              <a:rPr lang="en-US" sz="2400" smtClean="0"/>
              <a:t/>
            </a:r>
            <a:br>
              <a:rPr lang="en-US" sz="2400" smtClean="0"/>
            </a:br>
            <a:r>
              <a:rPr lang="en-US" sz="2400" smtClean="0"/>
              <a:t/>
            </a:r>
            <a:br>
              <a:rPr lang="en-US" sz="2400" smtClean="0"/>
            </a:br>
            <a:r>
              <a:rPr lang="en-US" sz="2400" smtClean="0"/>
              <a:t/>
            </a:r>
            <a:br>
              <a:rPr lang="en-US" sz="2400" smtClean="0"/>
            </a:br>
            <a:r>
              <a:rPr lang="en-US" sz="2400" smtClean="0"/>
              <a:t/>
            </a:r>
            <a:br>
              <a:rPr lang="en-US" sz="2400" smtClean="0"/>
            </a:br>
            <a:r>
              <a:rPr lang="en-US" sz="2400" smtClean="0"/>
              <a:t>1. </a:t>
            </a:r>
            <a:r>
              <a:rPr lang="en-US" sz="2000" b="1" smtClean="0"/>
              <a:t>The picture below shows a type of plant called kudzu.  Kudzu is a fast-growing Asian vine that was introduced into the United States.  Kudzu quickly uses available resources and can completely cover the plants in an area.  What effect </a:t>
            </a:r>
            <a:r>
              <a:rPr lang="en-US" sz="2000" b="1" smtClean="0">
                <a:solidFill>
                  <a:srgbClr val="FF0000"/>
                </a:solidFill>
              </a:rPr>
              <a:t>does the rapid growth</a:t>
            </a:r>
            <a:r>
              <a:rPr lang="en-US" sz="2000" b="1" smtClean="0"/>
              <a:t> of kudzu most likely have on an ecosystem?</a:t>
            </a:r>
            <a:br>
              <a:rPr lang="en-US" sz="2000" b="1" smtClean="0"/>
            </a:br>
            <a:r>
              <a:rPr lang="en-US" sz="2000" smtClean="0"/>
              <a:t/>
            </a:r>
            <a:br>
              <a:rPr lang="en-US" sz="2000" smtClean="0"/>
            </a:br>
            <a:r>
              <a:rPr lang="en-US" sz="2000" smtClean="0">
                <a:solidFill>
                  <a:srgbClr val="FF0000"/>
                </a:solidFill>
              </a:rPr>
              <a:t>F. The variety of native plants decreases.</a:t>
            </a:r>
            <a:br>
              <a:rPr lang="en-US" sz="2000" smtClean="0">
                <a:solidFill>
                  <a:srgbClr val="FF0000"/>
                </a:solidFill>
              </a:rPr>
            </a:br>
            <a:r>
              <a:rPr lang="en-US" sz="2000" smtClean="0"/>
              <a:t>G. The water supply in the area increases.</a:t>
            </a:r>
            <a:br>
              <a:rPr lang="en-US" sz="2000" smtClean="0"/>
            </a:br>
            <a:r>
              <a:rPr lang="en-US" sz="2000" smtClean="0"/>
              <a:t>H. Weather patterns in the area change.</a:t>
            </a:r>
            <a:br>
              <a:rPr lang="en-US" sz="2000" smtClean="0"/>
            </a:br>
            <a:r>
              <a:rPr lang="en-US" sz="2000" smtClean="0"/>
              <a:t>J. The number of other plants increases</a:t>
            </a:r>
          </a:p>
        </p:txBody>
      </p:sp>
      <p:pic>
        <p:nvPicPr>
          <p:cNvPr id="18434" name="Picture 2"/>
          <p:cNvPicPr>
            <a:picLocks noChangeAspect="1"/>
          </p:cNvPicPr>
          <p:nvPr/>
        </p:nvPicPr>
        <p:blipFill>
          <a:blip r:embed="rId3"/>
          <a:srcRect/>
          <a:stretch>
            <a:fillRect/>
          </a:stretch>
        </p:blipFill>
        <p:spPr bwMode="auto">
          <a:xfrm>
            <a:off x="3752850" y="554038"/>
            <a:ext cx="3538538" cy="2654300"/>
          </a:xfrm>
          <a:prstGeom prst="rect">
            <a:avLst/>
          </a:prstGeom>
          <a:noFill/>
          <a:ln w="9525">
            <a:noFill/>
            <a:miter lim="800000"/>
            <a:headEnd/>
            <a:tailEnd/>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1"/>
          <p:cNvSpPr>
            <a:spLocks noChangeArrowheads="1"/>
          </p:cNvSpPr>
          <p:nvPr/>
        </p:nvSpPr>
        <p:spPr bwMode="auto">
          <a:xfrm>
            <a:off x="1155700" y="1193800"/>
            <a:ext cx="6845300" cy="3108325"/>
          </a:xfrm>
          <a:prstGeom prst="rect">
            <a:avLst/>
          </a:prstGeom>
          <a:noFill/>
          <a:ln w="9525">
            <a:noFill/>
            <a:miter lim="800000"/>
            <a:headEnd/>
            <a:tailEnd/>
          </a:ln>
        </p:spPr>
        <p:txBody>
          <a:bodyPr>
            <a:spAutoFit/>
          </a:bodyPr>
          <a:lstStyle/>
          <a:p>
            <a:r>
              <a:rPr lang="en-US" sz="2800" b="1" dirty="0" smtClean="0">
                <a:latin typeface="Calibri" pitchFamily="34" charset="0"/>
              </a:rPr>
              <a:t>16. Which </a:t>
            </a:r>
            <a:r>
              <a:rPr lang="en-US" sz="2800" b="1" dirty="0">
                <a:latin typeface="Calibri" pitchFamily="34" charset="0"/>
              </a:rPr>
              <a:t>of these might cause a forest habitat to become a desert?</a:t>
            </a:r>
          </a:p>
          <a:p>
            <a:endParaRPr lang="en-US" sz="2800" dirty="0">
              <a:latin typeface="Calibri" pitchFamily="34" charset="0"/>
            </a:endParaRPr>
          </a:p>
          <a:p>
            <a:r>
              <a:rPr lang="en-US" sz="2800" b="1" dirty="0">
                <a:latin typeface="Calibri" pitchFamily="34" charset="0"/>
              </a:rPr>
              <a:t>A</a:t>
            </a:r>
            <a:r>
              <a:rPr lang="en-US" sz="2800" dirty="0">
                <a:latin typeface="Calibri" pitchFamily="34" charset="0"/>
              </a:rPr>
              <a:t>	No rain</a:t>
            </a:r>
          </a:p>
          <a:p>
            <a:r>
              <a:rPr lang="en-US" sz="2800" b="1" dirty="0">
                <a:latin typeface="Calibri" pitchFamily="34" charset="0"/>
              </a:rPr>
              <a:t>B</a:t>
            </a:r>
            <a:r>
              <a:rPr lang="en-US" sz="2800" dirty="0">
                <a:latin typeface="Calibri" pitchFamily="34" charset="0"/>
              </a:rPr>
              <a:t>	Flooded rivers</a:t>
            </a:r>
          </a:p>
          <a:p>
            <a:r>
              <a:rPr lang="en-US" sz="2800" b="1" dirty="0">
                <a:latin typeface="Calibri" pitchFamily="34" charset="0"/>
              </a:rPr>
              <a:t>C</a:t>
            </a:r>
            <a:r>
              <a:rPr lang="en-US" sz="2800" dirty="0">
                <a:latin typeface="Calibri" pitchFamily="34" charset="0"/>
              </a:rPr>
              <a:t>	High winds</a:t>
            </a:r>
          </a:p>
          <a:p>
            <a:r>
              <a:rPr lang="en-US" sz="2800" b="1" dirty="0">
                <a:latin typeface="Calibri" pitchFamily="34" charset="0"/>
              </a:rPr>
              <a:t>D</a:t>
            </a:r>
            <a:r>
              <a:rPr lang="en-US" sz="2800" dirty="0">
                <a:latin typeface="Calibri" pitchFamily="34" charset="0"/>
              </a:rPr>
              <a:t>	Hot summers</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1"/>
          <p:cNvSpPr>
            <a:spLocks noChangeArrowheads="1"/>
          </p:cNvSpPr>
          <p:nvPr/>
        </p:nvSpPr>
        <p:spPr bwMode="auto">
          <a:xfrm>
            <a:off x="1155700" y="1193800"/>
            <a:ext cx="6845300" cy="3108325"/>
          </a:xfrm>
          <a:prstGeom prst="rect">
            <a:avLst/>
          </a:prstGeom>
          <a:noFill/>
          <a:ln w="9525">
            <a:noFill/>
            <a:miter lim="800000"/>
            <a:headEnd/>
            <a:tailEnd/>
          </a:ln>
        </p:spPr>
        <p:txBody>
          <a:bodyPr>
            <a:spAutoFit/>
          </a:bodyPr>
          <a:lstStyle/>
          <a:p>
            <a:r>
              <a:rPr lang="en-US" sz="2800" b="1" dirty="0" smtClean="0">
                <a:latin typeface="Calibri" pitchFamily="34" charset="0"/>
              </a:rPr>
              <a:t>16. Which </a:t>
            </a:r>
            <a:r>
              <a:rPr lang="en-US" sz="2800" b="1" dirty="0">
                <a:latin typeface="Calibri" pitchFamily="34" charset="0"/>
              </a:rPr>
              <a:t>of these might cause a forest habitat </a:t>
            </a:r>
            <a:r>
              <a:rPr lang="en-US" sz="2800" b="1" dirty="0">
                <a:solidFill>
                  <a:srgbClr val="FF0000"/>
                </a:solidFill>
                <a:latin typeface="Calibri" pitchFamily="34" charset="0"/>
              </a:rPr>
              <a:t>to become a desert</a:t>
            </a:r>
            <a:r>
              <a:rPr lang="en-US" sz="2800" b="1" dirty="0">
                <a:latin typeface="Calibri" pitchFamily="34" charset="0"/>
              </a:rPr>
              <a:t>?</a:t>
            </a:r>
          </a:p>
          <a:p>
            <a:endParaRPr lang="en-US" sz="2800" dirty="0">
              <a:latin typeface="Calibri" pitchFamily="34" charset="0"/>
            </a:endParaRPr>
          </a:p>
          <a:p>
            <a:r>
              <a:rPr lang="en-US" sz="2800" b="1" dirty="0">
                <a:solidFill>
                  <a:srgbClr val="FF0000"/>
                </a:solidFill>
                <a:latin typeface="Calibri" pitchFamily="34" charset="0"/>
              </a:rPr>
              <a:t>A</a:t>
            </a:r>
            <a:r>
              <a:rPr lang="en-US" sz="2800" dirty="0">
                <a:solidFill>
                  <a:srgbClr val="FF0000"/>
                </a:solidFill>
                <a:latin typeface="Calibri" pitchFamily="34" charset="0"/>
              </a:rPr>
              <a:t>	No rain</a:t>
            </a:r>
          </a:p>
          <a:p>
            <a:r>
              <a:rPr lang="en-US" sz="2800" b="1" dirty="0">
                <a:latin typeface="Calibri" pitchFamily="34" charset="0"/>
              </a:rPr>
              <a:t>B</a:t>
            </a:r>
            <a:r>
              <a:rPr lang="en-US" sz="2800" dirty="0">
                <a:latin typeface="Calibri" pitchFamily="34" charset="0"/>
              </a:rPr>
              <a:t>	Flooded rivers</a:t>
            </a:r>
          </a:p>
          <a:p>
            <a:r>
              <a:rPr lang="en-US" sz="2800" b="1" dirty="0">
                <a:latin typeface="Calibri" pitchFamily="34" charset="0"/>
              </a:rPr>
              <a:t>C</a:t>
            </a:r>
            <a:r>
              <a:rPr lang="en-US" sz="2800" dirty="0">
                <a:latin typeface="Calibri" pitchFamily="34" charset="0"/>
              </a:rPr>
              <a:t>	High winds</a:t>
            </a:r>
          </a:p>
          <a:p>
            <a:r>
              <a:rPr lang="en-US" sz="2800" b="1" dirty="0">
                <a:latin typeface="Calibri" pitchFamily="34" charset="0"/>
              </a:rPr>
              <a:t>D</a:t>
            </a:r>
            <a:r>
              <a:rPr lang="en-US" sz="2800" dirty="0">
                <a:latin typeface="Calibri" pitchFamily="34" charset="0"/>
              </a:rPr>
              <a:t>	Hot summers</a:t>
            </a:r>
          </a:p>
        </p:txBody>
      </p:sp>
    </p:spTree>
    <p:extLst>
      <p:ext uri="{BB962C8B-B14F-4D97-AF65-F5344CB8AC3E}">
        <p14:creationId xmlns:p14="http://schemas.microsoft.com/office/powerpoint/2010/main" val="26789557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1"/>
          <p:cNvSpPr>
            <a:spLocks noChangeArrowheads="1"/>
          </p:cNvSpPr>
          <p:nvPr/>
        </p:nvSpPr>
        <p:spPr bwMode="auto">
          <a:xfrm>
            <a:off x="508000" y="1022350"/>
            <a:ext cx="8102600" cy="3416300"/>
          </a:xfrm>
          <a:prstGeom prst="rect">
            <a:avLst/>
          </a:prstGeom>
          <a:noFill/>
          <a:ln w="9525">
            <a:noFill/>
            <a:miter lim="800000"/>
            <a:headEnd/>
            <a:tailEnd/>
          </a:ln>
        </p:spPr>
        <p:txBody>
          <a:bodyPr>
            <a:spAutoFit/>
          </a:bodyPr>
          <a:lstStyle/>
          <a:p>
            <a:r>
              <a:rPr lang="en-US" sz="2400" b="1" dirty="0" smtClean="0">
                <a:latin typeface="Calibri" pitchFamily="34" charset="0"/>
              </a:rPr>
              <a:t>17. In </a:t>
            </a:r>
            <a:r>
              <a:rPr lang="en-US" sz="2400" b="1" dirty="0">
                <a:latin typeface="Calibri" pitchFamily="34" charset="0"/>
              </a:rPr>
              <a:t>one study, scientists found that the number of raccoons increased where people built homes in the raccoons’ habitats.  Which of the following is the MOST LIKELY reason why the number of raccoons increased?</a:t>
            </a:r>
          </a:p>
          <a:p>
            <a:endParaRPr lang="en-US" sz="2400" dirty="0">
              <a:latin typeface="Calibri" pitchFamily="34" charset="0"/>
            </a:endParaRPr>
          </a:p>
          <a:p>
            <a:r>
              <a:rPr lang="en-US" sz="2400" b="1" dirty="0">
                <a:latin typeface="Calibri" pitchFamily="34" charset="0"/>
              </a:rPr>
              <a:t>A</a:t>
            </a:r>
            <a:r>
              <a:rPr lang="en-US" sz="2400" dirty="0">
                <a:latin typeface="Calibri" pitchFamily="34" charset="0"/>
              </a:rPr>
              <a:t>	Raccoons no longer lived in wild areas.</a:t>
            </a:r>
          </a:p>
          <a:p>
            <a:r>
              <a:rPr lang="en-US" sz="2400" b="1" dirty="0">
                <a:latin typeface="Calibri" pitchFamily="34" charset="0"/>
              </a:rPr>
              <a:t>B</a:t>
            </a:r>
            <a:r>
              <a:rPr lang="en-US" sz="2400" dirty="0">
                <a:latin typeface="Calibri" pitchFamily="34" charset="0"/>
              </a:rPr>
              <a:t>	Raccoons found more food living near humans.</a:t>
            </a:r>
          </a:p>
          <a:p>
            <a:r>
              <a:rPr lang="en-US" sz="2400" b="1" dirty="0">
                <a:latin typeface="Calibri" pitchFamily="34" charset="0"/>
              </a:rPr>
              <a:t>C</a:t>
            </a:r>
            <a:r>
              <a:rPr lang="en-US" sz="2400" dirty="0">
                <a:latin typeface="Calibri" pitchFamily="34" charset="0"/>
              </a:rPr>
              <a:t>	More predators of raccoons live near people’s homes.</a:t>
            </a:r>
          </a:p>
          <a:p>
            <a:r>
              <a:rPr lang="en-US" sz="2400" b="1" dirty="0">
                <a:latin typeface="Calibri" pitchFamily="34" charset="0"/>
              </a:rPr>
              <a:t>D</a:t>
            </a:r>
            <a:r>
              <a:rPr lang="en-US" sz="2400" dirty="0">
                <a:latin typeface="Calibri" pitchFamily="34" charset="0"/>
              </a:rPr>
              <a:t>	People destroyed raccoon habitats when they built homes.</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1"/>
          <p:cNvSpPr>
            <a:spLocks noChangeArrowheads="1"/>
          </p:cNvSpPr>
          <p:nvPr/>
        </p:nvSpPr>
        <p:spPr bwMode="auto">
          <a:xfrm>
            <a:off x="508000" y="1022350"/>
            <a:ext cx="8102600" cy="3416300"/>
          </a:xfrm>
          <a:prstGeom prst="rect">
            <a:avLst/>
          </a:prstGeom>
          <a:noFill/>
          <a:ln w="9525">
            <a:noFill/>
            <a:miter lim="800000"/>
            <a:headEnd/>
            <a:tailEnd/>
          </a:ln>
        </p:spPr>
        <p:txBody>
          <a:bodyPr>
            <a:spAutoFit/>
          </a:bodyPr>
          <a:lstStyle/>
          <a:p>
            <a:r>
              <a:rPr lang="en-US" sz="2400" b="1" dirty="0" smtClean="0">
                <a:latin typeface="Calibri" pitchFamily="34" charset="0"/>
              </a:rPr>
              <a:t>17. In </a:t>
            </a:r>
            <a:r>
              <a:rPr lang="en-US" sz="2400" b="1" dirty="0">
                <a:latin typeface="Calibri" pitchFamily="34" charset="0"/>
              </a:rPr>
              <a:t>one study, scientists found that </a:t>
            </a:r>
            <a:r>
              <a:rPr lang="en-US" sz="2400" b="1" dirty="0">
                <a:solidFill>
                  <a:srgbClr val="FF0000"/>
                </a:solidFill>
                <a:latin typeface="Calibri" pitchFamily="34" charset="0"/>
              </a:rPr>
              <a:t>the number of raccoons increased where people built homes in the raccoons’ habitats</a:t>
            </a:r>
            <a:r>
              <a:rPr lang="en-US" sz="2400" b="1" dirty="0">
                <a:latin typeface="Calibri" pitchFamily="34" charset="0"/>
              </a:rPr>
              <a:t>.  Which of the following is the MOST LIKELY reason why the number of raccoons </a:t>
            </a:r>
            <a:r>
              <a:rPr lang="en-US" sz="2400" b="1" dirty="0">
                <a:solidFill>
                  <a:srgbClr val="FF0000"/>
                </a:solidFill>
                <a:latin typeface="Calibri" pitchFamily="34" charset="0"/>
              </a:rPr>
              <a:t>increased</a:t>
            </a:r>
            <a:r>
              <a:rPr lang="en-US" sz="2400" b="1" dirty="0">
                <a:latin typeface="Calibri" pitchFamily="34" charset="0"/>
              </a:rPr>
              <a:t>?</a:t>
            </a:r>
          </a:p>
          <a:p>
            <a:endParaRPr lang="en-US" sz="2400" dirty="0">
              <a:latin typeface="Calibri" pitchFamily="34" charset="0"/>
            </a:endParaRPr>
          </a:p>
          <a:p>
            <a:r>
              <a:rPr lang="en-US" sz="2400" b="1" dirty="0">
                <a:latin typeface="Calibri" pitchFamily="34" charset="0"/>
              </a:rPr>
              <a:t>A</a:t>
            </a:r>
            <a:r>
              <a:rPr lang="en-US" sz="2400" dirty="0">
                <a:latin typeface="Calibri" pitchFamily="34" charset="0"/>
              </a:rPr>
              <a:t>	Raccoons no longer lived in wild areas.</a:t>
            </a:r>
          </a:p>
          <a:p>
            <a:r>
              <a:rPr lang="en-US" sz="2400" b="1" dirty="0">
                <a:solidFill>
                  <a:srgbClr val="FF0000"/>
                </a:solidFill>
                <a:latin typeface="Calibri" pitchFamily="34" charset="0"/>
              </a:rPr>
              <a:t>B</a:t>
            </a:r>
            <a:r>
              <a:rPr lang="en-US" sz="2400" dirty="0">
                <a:solidFill>
                  <a:srgbClr val="FF0000"/>
                </a:solidFill>
                <a:latin typeface="Calibri" pitchFamily="34" charset="0"/>
              </a:rPr>
              <a:t>	Raccoons found more food living near humans.</a:t>
            </a:r>
          </a:p>
          <a:p>
            <a:r>
              <a:rPr lang="en-US" sz="2400" b="1" dirty="0">
                <a:latin typeface="Calibri" pitchFamily="34" charset="0"/>
              </a:rPr>
              <a:t>C</a:t>
            </a:r>
            <a:r>
              <a:rPr lang="en-US" sz="2400" dirty="0">
                <a:latin typeface="Calibri" pitchFamily="34" charset="0"/>
              </a:rPr>
              <a:t>	More predators of raccoons live near people’s homes.</a:t>
            </a:r>
          </a:p>
          <a:p>
            <a:r>
              <a:rPr lang="en-US" sz="2400" b="1" dirty="0">
                <a:latin typeface="Calibri" pitchFamily="34" charset="0"/>
              </a:rPr>
              <a:t>D</a:t>
            </a:r>
            <a:r>
              <a:rPr lang="en-US" sz="2400" dirty="0">
                <a:latin typeface="Calibri" pitchFamily="34" charset="0"/>
              </a:rPr>
              <a:t>	People destroyed raccoon habitats when they built homes.</a:t>
            </a:r>
          </a:p>
        </p:txBody>
      </p:sp>
    </p:spTree>
    <p:extLst>
      <p:ext uri="{BB962C8B-B14F-4D97-AF65-F5344CB8AC3E}">
        <p14:creationId xmlns:p14="http://schemas.microsoft.com/office/powerpoint/2010/main" val="18196118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1"/>
          <p:cNvSpPr>
            <a:spLocks noChangeArrowheads="1"/>
          </p:cNvSpPr>
          <p:nvPr/>
        </p:nvSpPr>
        <p:spPr bwMode="auto">
          <a:xfrm>
            <a:off x="685800" y="906463"/>
            <a:ext cx="7772400" cy="3416300"/>
          </a:xfrm>
          <a:prstGeom prst="rect">
            <a:avLst/>
          </a:prstGeom>
          <a:noFill/>
          <a:ln w="9525">
            <a:noFill/>
            <a:miter lim="800000"/>
            <a:headEnd/>
            <a:tailEnd/>
          </a:ln>
        </p:spPr>
        <p:txBody>
          <a:bodyPr>
            <a:spAutoFit/>
          </a:bodyPr>
          <a:lstStyle/>
          <a:p>
            <a:r>
              <a:rPr lang="en-US" sz="2400" b="1" dirty="0" smtClean="0">
                <a:latin typeface="Calibri" pitchFamily="34" charset="0"/>
              </a:rPr>
              <a:t>18. If </a:t>
            </a:r>
            <a:r>
              <a:rPr lang="en-US" sz="2400" b="1" dirty="0">
                <a:latin typeface="Calibri" pitchFamily="34" charset="0"/>
              </a:rPr>
              <a:t>disease removed a species of plant from a food web, how would that ecosystem MOST LIKELY be affected?</a:t>
            </a:r>
          </a:p>
          <a:p>
            <a:endParaRPr lang="en-US" sz="2400" dirty="0">
              <a:latin typeface="Calibri" pitchFamily="34" charset="0"/>
            </a:endParaRPr>
          </a:p>
          <a:p>
            <a:r>
              <a:rPr lang="en-US" sz="2400" b="1" dirty="0">
                <a:latin typeface="Calibri" pitchFamily="34" charset="0"/>
              </a:rPr>
              <a:t>A</a:t>
            </a:r>
            <a:r>
              <a:rPr lang="en-US" sz="2400" dirty="0">
                <a:latin typeface="Calibri" pitchFamily="34" charset="0"/>
              </a:rPr>
              <a:t>	All of the plants in the ecosystem would become extinct.</a:t>
            </a:r>
          </a:p>
          <a:p>
            <a:r>
              <a:rPr lang="en-US" sz="2400" b="1" dirty="0">
                <a:latin typeface="Calibri" pitchFamily="34" charset="0"/>
              </a:rPr>
              <a:t>B</a:t>
            </a:r>
            <a:r>
              <a:rPr lang="en-US" sz="2400" dirty="0">
                <a:latin typeface="Calibri" pitchFamily="34" charset="0"/>
              </a:rPr>
              <a:t>	The organisms that eat the plant would become extinct.</a:t>
            </a:r>
          </a:p>
          <a:p>
            <a:r>
              <a:rPr lang="en-US" sz="2400" b="1" dirty="0">
                <a:latin typeface="Calibri" pitchFamily="34" charset="0"/>
              </a:rPr>
              <a:t>C</a:t>
            </a:r>
            <a:r>
              <a:rPr lang="en-US" sz="2400" dirty="0">
                <a:latin typeface="Calibri" pitchFamily="34" charset="0"/>
              </a:rPr>
              <a:t>	Consumers of the plant would have a smaller food 	source.</a:t>
            </a:r>
          </a:p>
          <a:p>
            <a:r>
              <a:rPr lang="en-US" sz="2400" b="1" dirty="0">
                <a:latin typeface="Calibri" pitchFamily="34" charset="0"/>
              </a:rPr>
              <a:t>D</a:t>
            </a:r>
            <a:r>
              <a:rPr lang="en-US" sz="2400" dirty="0">
                <a:latin typeface="Calibri" pitchFamily="34" charset="0"/>
              </a:rPr>
              <a:t>	Producers in the ecosystem would have a smaller energy 	supply.</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1"/>
          <p:cNvSpPr>
            <a:spLocks noChangeArrowheads="1"/>
          </p:cNvSpPr>
          <p:nvPr/>
        </p:nvSpPr>
        <p:spPr bwMode="auto">
          <a:xfrm>
            <a:off x="685800" y="906463"/>
            <a:ext cx="7772400" cy="3416300"/>
          </a:xfrm>
          <a:prstGeom prst="rect">
            <a:avLst/>
          </a:prstGeom>
          <a:noFill/>
          <a:ln w="9525">
            <a:noFill/>
            <a:miter lim="800000"/>
            <a:headEnd/>
            <a:tailEnd/>
          </a:ln>
        </p:spPr>
        <p:txBody>
          <a:bodyPr>
            <a:spAutoFit/>
          </a:bodyPr>
          <a:lstStyle/>
          <a:p>
            <a:r>
              <a:rPr lang="en-US" sz="2400" b="1" dirty="0" smtClean="0">
                <a:latin typeface="Calibri" pitchFamily="34" charset="0"/>
              </a:rPr>
              <a:t>18. If </a:t>
            </a:r>
            <a:r>
              <a:rPr lang="en-US" sz="2400" b="1" dirty="0">
                <a:solidFill>
                  <a:srgbClr val="FF0000"/>
                </a:solidFill>
                <a:latin typeface="Calibri" pitchFamily="34" charset="0"/>
              </a:rPr>
              <a:t>disease removed a species of plant </a:t>
            </a:r>
            <a:r>
              <a:rPr lang="en-US" sz="2400" b="1" dirty="0">
                <a:latin typeface="Calibri" pitchFamily="34" charset="0"/>
              </a:rPr>
              <a:t>from a food web, how would that </a:t>
            </a:r>
            <a:r>
              <a:rPr lang="en-US" sz="2400" b="1" dirty="0">
                <a:solidFill>
                  <a:srgbClr val="FF0000"/>
                </a:solidFill>
                <a:latin typeface="Calibri" pitchFamily="34" charset="0"/>
              </a:rPr>
              <a:t>ecosystem</a:t>
            </a:r>
            <a:r>
              <a:rPr lang="en-US" sz="2400" b="1" dirty="0">
                <a:latin typeface="Calibri" pitchFamily="34" charset="0"/>
              </a:rPr>
              <a:t> MOST LIKELY be affected?</a:t>
            </a:r>
          </a:p>
          <a:p>
            <a:endParaRPr lang="en-US" sz="2400" dirty="0">
              <a:latin typeface="Calibri" pitchFamily="34" charset="0"/>
            </a:endParaRPr>
          </a:p>
          <a:p>
            <a:r>
              <a:rPr lang="en-US" sz="2400" b="1" dirty="0">
                <a:latin typeface="Calibri" pitchFamily="34" charset="0"/>
              </a:rPr>
              <a:t>A</a:t>
            </a:r>
            <a:r>
              <a:rPr lang="en-US" sz="2400" dirty="0">
                <a:latin typeface="Calibri" pitchFamily="34" charset="0"/>
              </a:rPr>
              <a:t>	All of the plants in the ecosystem would become extinct.</a:t>
            </a:r>
          </a:p>
          <a:p>
            <a:r>
              <a:rPr lang="en-US" sz="2400" b="1" dirty="0">
                <a:latin typeface="Calibri" pitchFamily="34" charset="0"/>
              </a:rPr>
              <a:t>B</a:t>
            </a:r>
            <a:r>
              <a:rPr lang="en-US" sz="2400" dirty="0">
                <a:latin typeface="Calibri" pitchFamily="34" charset="0"/>
              </a:rPr>
              <a:t>	The organisms that eat the plant would become extinct.</a:t>
            </a:r>
          </a:p>
          <a:p>
            <a:r>
              <a:rPr lang="en-US" sz="2400" b="1" dirty="0">
                <a:solidFill>
                  <a:srgbClr val="FF0000"/>
                </a:solidFill>
                <a:latin typeface="Calibri" pitchFamily="34" charset="0"/>
              </a:rPr>
              <a:t>C</a:t>
            </a:r>
            <a:r>
              <a:rPr lang="en-US" sz="2400" dirty="0">
                <a:solidFill>
                  <a:srgbClr val="FF0000"/>
                </a:solidFill>
                <a:latin typeface="Calibri" pitchFamily="34" charset="0"/>
              </a:rPr>
              <a:t>	Consumers of the plant would have a smaller food 	source.</a:t>
            </a:r>
          </a:p>
          <a:p>
            <a:r>
              <a:rPr lang="en-US" sz="2400" b="1" dirty="0">
                <a:latin typeface="Calibri" pitchFamily="34" charset="0"/>
              </a:rPr>
              <a:t>D</a:t>
            </a:r>
            <a:r>
              <a:rPr lang="en-US" sz="2400" dirty="0">
                <a:latin typeface="Calibri" pitchFamily="34" charset="0"/>
              </a:rPr>
              <a:t>	Producers in the ecosystem would have a smaller energy 	supply.</a:t>
            </a:r>
          </a:p>
        </p:txBody>
      </p:sp>
    </p:spTree>
    <p:extLst>
      <p:ext uri="{BB962C8B-B14F-4D97-AF65-F5344CB8AC3E}">
        <p14:creationId xmlns:p14="http://schemas.microsoft.com/office/powerpoint/2010/main" val="427676076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1"/>
          <p:cNvSpPr>
            <a:spLocks noChangeArrowheads="1"/>
          </p:cNvSpPr>
          <p:nvPr/>
        </p:nvSpPr>
        <p:spPr bwMode="auto">
          <a:xfrm>
            <a:off x="622300" y="2698750"/>
            <a:ext cx="7327900" cy="3416300"/>
          </a:xfrm>
          <a:prstGeom prst="rect">
            <a:avLst/>
          </a:prstGeom>
          <a:noFill/>
          <a:ln w="9525">
            <a:noFill/>
            <a:miter lim="800000"/>
            <a:headEnd/>
            <a:tailEnd/>
          </a:ln>
        </p:spPr>
        <p:txBody>
          <a:bodyPr>
            <a:spAutoFit/>
          </a:bodyPr>
          <a:lstStyle/>
          <a:p>
            <a:r>
              <a:rPr lang="en-US" sz="2400" b="1" dirty="0" smtClean="0">
                <a:latin typeface="Calibri" pitchFamily="34" charset="0"/>
              </a:rPr>
              <a:t>19. A </a:t>
            </a:r>
            <a:r>
              <a:rPr lang="en-US" sz="2400" b="1" dirty="0">
                <a:latin typeface="Calibri" pitchFamily="34" charset="0"/>
              </a:rPr>
              <a:t>gardener watered each of these pots with equal amounts of water. Only one pot was given fertilizer that increases the number of flowers on each plant. Which plant was PROBABLY given the fertilizer?</a:t>
            </a:r>
          </a:p>
          <a:p>
            <a:endParaRPr lang="en-US" sz="2400" b="1" dirty="0">
              <a:latin typeface="Calibri" pitchFamily="34" charset="0"/>
            </a:endParaRPr>
          </a:p>
          <a:p>
            <a:r>
              <a:rPr lang="en-US" sz="2400" b="1" dirty="0">
                <a:latin typeface="Calibri" pitchFamily="34" charset="0"/>
              </a:rPr>
              <a:t>A	</a:t>
            </a:r>
            <a:r>
              <a:rPr lang="en-US" sz="2400" dirty="0">
                <a:latin typeface="Calibri" pitchFamily="34" charset="0"/>
              </a:rPr>
              <a:t>W</a:t>
            </a:r>
          </a:p>
          <a:p>
            <a:r>
              <a:rPr lang="en-US" sz="2400" b="1" dirty="0">
                <a:latin typeface="Calibri" pitchFamily="34" charset="0"/>
              </a:rPr>
              <a:t>B</a:t>
            </a:r>
            <a:r>
              <a:rPr lang="en-US" sz="2400" dirty="0">
                <a:latin typeface="Calibri" pitchFamily="34" charset="0"/>
              </a:rPr>
              <a:t>	X</a:t>
            </a:r>
          </a:p>
          <a:p>
            <a:r>
              <a:rPr lang="en-US" sz="2400" b="1" dirty="0">
                <a:latin typeface="Calibri" pitchFamily="34" charset="0"/>
              </a:rPr>
              <a:t>C</a:t>
            </a:r>
            <a:r>
              <a:rPr lang="en-US" sz="2400" dirty="0">
                <a:latin typeface="Calibri" pitchFamily="34" charset="0"/>
              </a:rPr>
              <a:t>	Y</a:t>
            </a:r>
          </a:p>
          <a:p>
            <a:r>
              <a:rPr lang="en-US" sz="2400" b="1" dirty="0">
                <a:latin typeface="Calibri" pitchFamily="34" charset="0"/>
              </a:rPr>
              <a:t>D</a:t>
            </a:r>
            <a:r>
              <a:rPr lang="en-US" sz="2400" dirty="0">
                <a:latin typeface="Calibri" pitchFamily="34" charset="0"/>
              </a:rPr>
              <a:t>	Z</a:t>
            </a:r>
          </a:p>
        </p:txBody>
      </p:sp>
      <p:pic>
        <p:nvPicPr>
          <p:cNvPr id="69634" name="Picture 2"/>
          <p:cNvPicPr>
            <a:picLocks noChangeAspect="1"/>
          </p:cNvPicPr>
          <p:nvPr/>
        </p:nvPicPr>
        <p:blipFill>
          <a:blip r:embed="rId3"/>
          <a:srcRect/>
          <a:stretch>
            <a:fillRect/>
          </a:stretch>
        </p:blipFill>
        <p:spPr bwMode="auto">
          <a:xfrm>
            <a:off x="2908300" y="539750"/>
            <a:ext cx="2565400" cy="2019300"/>
          </a:xfrm>
          <a:prstGeom prst="rect">
            <a:avLst/>
          </a:prstGeom>
          <a:noFill/>
          <a:ln w="9525">
            <a:noFill/>
            <a:miter lim="800000"/>
            <a:headEnd/>
            <a:tailEnd/>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1"/>
          <p:cNvSpPr>
            <a:spLocks noChangeArrowheads="1"/>
          </p:cNvSpPr>
          <p:nvPr/>
        </p:nvSpPr>
        <p:spPr bwMode="auto">
          <a:xfrm>
            <a:off x="622300" y="2698750"/>
            <a:ext cx="7327900" cy="3416300"/>
          </a:xfrm>
          <a:prstGeom prst="rect">
            <a:avLst/>
          </a:prstGeom>
          <a:noFill/>
          <a:ln w="9525">
            <a:noFill/>
            <a:miter lim="800000"/>
            <a:headEnd/>
            <a:tailEnd/>
          </a:ln>
        </p:spPr>
        <p:txBody>
          <a:bodyPr>
            <a:spAutoFit/>
          </a:bodyPr>
          <a:lstStyle/>
          <a:p>
            <a:r>
              <a:rPr lang="en-US" sz="2400" b="1" dirty="0" smtClean="0">
                <a:latin typeface="Calibri" pitchFamily="34" charset="0"/>
              </a:rPr>
              <a:t>19. A </a:t>
            </a:r>
            <a:r>
              <a:rPr lang="en-US" sz="2400" b="1" dirty="0">
                <a:latin typeface="Calibri" pitchFamily="34" charset="0"/>
              </a:rPr>
              <a:t>gardener watered each of these pots with equal amounts of water. Only one pot was given fertilizer that </a:t>
            </a:r>
            <a:r>
              <a:rPr lang="en-US" sz="2400" b="1" dirty="0">
                <a:solidFill>
                  <a:srgbClr val="FF0000"/>
                </a:solidFill>
                <a:latin typeface="Calibri" pitchFamily="34" charset="0"/>
              </a:rPr>
              <a:t>increases the number of flowers </a:t>
            </a:r>
            <a:r>
              <a:rPr lang="en-US" sz="2400" b="1" dirty="0">
                <a:latin typeface="Calibri" pitchFamily="34" charset="0"/>
              </a:rPr>
              <a:t>on each plant. Which plant was </a:t>
            </a:r>
            <a:r>
              <a:rPr lang="en-US" sz="2400" b="1" dirty="0">
                <a:solidFill>
                  <a:srgbClr val="FF0000"/>
                </a:solidFill>
                <a:latin typeface="Calibri" pitchFamily="34" charset="0"/>
              </a:rPr>
              <a:t>PROBABLY given the fertilizer</a:t>
            </a:r>
            <a:r>
              <a:rPr lang="en-US" sz="2400" b="1" dirty="0">
                <a:latin typeface="Calibri" pitchFamily="34" charset="0"/>
              </a:rPr>
              <a:t>?</a:t>
            </a:r>
          </a:p>
          <a:p>
            <a:endParaRPr lang="en-US" sz="2400" b="1" dirty="0">
              <a:latin typeface="Calibri" pitchFamily="34" charset="0"/>
            </a:endParaRPr>
          </a:p>
          <a:p>
            <a:r>
              <a:rPr lang="en-US" sz="2400" b="1" dirty="0">
                <a:latin typeface="Calibri" pitchFamily="34" charset="0"/>
              </a:rPr>
              <a:t>A	</a:t>
            </a:r>
            <a:r>
              <a:rPr lang="en-US" sz="2400" dirty="0">
                <a:latin typeface="Calibri" pitchFamily="34" charset="0"/>
              </a:rPr>
              <a:t>W</a:t>
            </a:r>
          </a:p>
          <a:p>
            <a:r>
              <a:rPr lang="en-US" sz="2400" b="1" dirty="0">
                <a:latin typeface="Calibri" pitchFamily="34" charset="0"/>
              </a:rPr>
              <a:t>B</a:t>
            </a:r>
            <a:r>
              <a:rPr lang="en-US" sz="2400" dirty="0">
                <a:latin typeface="Calibri" pitchFamily="34" charset="0"/>
              </a:rPr>
              <a:t>	X</a:t>
            </a:r>
          </a:p>
          <a:p>
            <a:r>
              <a:rPr lang="en-US" sz="2400" b="1" dirty="0">
                <a:latin typeface="Calibri" pitchFamily="34" charset="0"/>
              </a:rPr>
              <a:t>C</a:t>
            </a:r>
            <a:r>
              <a:rPr lang="en-US" sz="2400" dirty="0">
                <a:latin typeface="Calibri" pitchFamily="34" charset="0"/>
              </a:rPr>
              <a:t>	Y</a:t>
            </a:r>
          </a:p>
          <a:p>
            <a:r>
              <a:rPr lang="en-US" sz="2400" b="1" dirty="0">
                <a:solidFill>
                  <a:srgbClr val="FF0000"/>
                </a:solidFill>
                <a:latin typeface="Calibri" pitchFamily="34" charset="0"/>
              </a:rPr>
              <a:t>D</a:t>
            </a:r>
            <a:r>
              <a:rPr lang="en-US" sz="2400" dirty="0">
                <a:solidFill>
                  <a:srgbClr val="FF0000"/>
                </a:solidFill>
                <a:latin typeface="Calibri" pitchFamily="34" charset="0"/>
              </a:rPr>
              <a:t>	Z</a:t>
            </a:r>
          </a:p>
        </p:txBody>
      </p:sp>
      <p:pic>
        <p:nvPicPr>
          <p:cNvPr id="69634" name="Picture 2"/>
          <p:cNvPicPr>
            <a:picLocks noChangeAspect="1"/>
          </p:cNvPicPr>
          <p:nvPr/>
        </p:nvPicPr>
        <p:blipFill>
          <a:blip r:embed="rId3"/>
          <a:srcRect/>
          <a:stretch>
            <a:fillRect/>
          </a:stretch>
        </p:blipFill>
        <p:spPr bwMode="auto">
          <a:xfrm>
            <a:off x="2908300" y="539750"/>
            <a:ext cx="2565400" cy="2019300"/>
          </a:xfrm>
          <a:prstGeom prst="rect">
            <a:avLst/>
          </a:prstGeom>
          <a:noFill/>
          <a:ln w="9525">
            <a:noFill/>
            <a:miter lim="800000"/>
            <a:headEnd/>
            <a:tailEnd/>
          </a:ln>
        </p:spPr>
      </p:pic>
    </p:spTree>
    <p:extLst>
      <p:ext uri="{BB962C8B-B14F-4D97-AF65-F5344CB8AC3E}">
        <p14:creationId xmlns:p14="http://schemas.microsoft.com/office/powerpoint/2010/main" val="22845570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1"/>
          <p:cNvSpPr>
            <a:spLocks noChangeArrowheads="1"/>
          </p:cNvSpPr>
          <p:nvPr/>
        </p:nvSpPr>
        <p:spPr bwMode="auto">
          <a:xfrm>
            <a:off x="762000" y="1441450"/>
            <a:ext cx="7531100" cy="3539431"/>
          </a:xfrm>
          <a:prstGeom prst="rect">
            <a:avLst/>
          </a:prstGeom>
          <a:noFill/>
          <a:ln w="9525">
            <a:noFill/>
            <a:miter lim="800000"/>
            <a:headEnd/>
            <a:tailEnd/>
          </a:ln>
        </p:spPr>
        <p:txBody>
          <a:bodyPr wrap="square">
            <a:spAutoFit/>
          </a:bodyPr>
          <a:lstStyle/>
          <a:p>
            <a:r>
              <a:rPr lang="en-US" sz="2800" b="1" dirty="0" smtClean="0">
                <a:latin typeface="Calibri" pitchFamily="34" charset="0"/>
              </a:rPr>
              <a:t>20. What </a:t>
            </a:r>
            <a:r>
              <a:rPr lang="en-US" sz="2800" b="1" dirty="0">
                <a:latin typeface="Calibri" pitchFamily="34" charset="0"/>
              </a:rPr>
              <a:t>might happen if the habitat of white-tailed deer decreases in size? </a:t>
            </a:r>
            <a:endParaRPr lang="en-US" sz="2800" b="1" dirty="0" smtClean="0">
              <a:latin typeface="Calibri" pitchFamily="34" charset="0"/>
            </a:endParaRPr>
          </a:p>
          <a:p>
            <a:endParaRPr lang="en-US" sz="2800" dirty="0">
              <a:latin typeface="Calibri" pitchFamily="34" charset="0"/>
            </a:endParaRPr>
          </a:p>
          <a:p>
            <a:r>
              <a:rPr lang="en-US" sz="2800" b="1" dirty="0">
                <a:latin typeface="Calibri" pitchFamily="34" charset="0"/>
              </a:rPr>
              <a:t>A	</a:t>
            </a:r>
            <a:r>
              <a:rPr lang="en-US" sz="2800" dirty="0">
                <a:latin typeface="Calibri" pitchFamily="34" charset="0"/>
              </a:rPr>
              <a:t>White-tailed deer will have more food.</a:t>
            </a:r>
          </a:p>
          <a:p>
            <a:r>
              <a:rPr lang="en-US" sz="2800" b="1" dirty="0">
                <a:latin typeface="Calibri" pitchFamily="34" charset="0"/>
              </a:rPr>
              <a:t>B</a:t>
            </a:r>
            <a:r>
              <a:rPr lang="en-US" sz="2800" dirty="0">
                <a:latin typeface="Calibri" pitchFamily="34" charset="0"/>
              </a:rPr>
              <a:t>	The number of white-tailed deer the habitat </a:t>
            </a:r>
            <a:r>
              <a:rPr lang="en-US" sz="2800" dirty="0" smtClean="0">
                <a:latin typeface="Calibri" pitchFamily="34" charset="0"/>
              </a:rPr>
              <a:t>	can </a:t>
            </a:r>
            <a:r>
              <a:rPr lang="en-US" sz="2800" dirty="0">
                <a:latin typeface="Calibri" pitchFamily="34" charset="0"/>
              </a:rPr>
              <a:t>support will decrease.</a:t>
            </a:r>
          </a:p>
          <a:p>
            <a:r>
              <a:rPr lang="en-US" sz="2800" b="1" dirty="0">
                <a:latin typeface="Calibri" pitchFamily="34" charset="0"/>
              </a:rPr>
              <a:t>C</a:t>
            </a:r>
            <a:r>
              <a:rPr lang="en-US" sz="2800" dirty="0">
                <a:latin typeface="Calibri" pitchFamily="34" charset="0"/>
              </a:rPr>
              <a:t>	The number of white-tailed deer will increase.</a:t>
            </a:r>
          </a:p>
          <a:p>
            <a:r>
              <a:rPr lang="en-US" sz="2800" b="1" dirty="0">
                <a:latin typeface="Calibri" pitchFamily="34" charset="0"/>
              </a:rPr>
              <a:t>D</a:t>
            </a:r>
            <a:r>
              <a:rPr lang="en-US" sz="2800" dirty="0">
                <a:latin typeface="Calibri" pitchFamily="34" charset="0"/>
              </a:rPr>
              <a:t>	Weaker white-tailed deer will survive longer.</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1"/>
          <p:cNvSpPr>
            <a:spLocks noChangeArrowheads="1"/>
          </p:cNvSpPr>
          <p:nvPr/>
        </p:nvSpPr>
        <p:spPr bwMode="auto">
          <a:xfrm>
            <a:off x="762000" y="1441450"/>
            <a:ext cx="7531100" cy="3539431"/>
          </a:xfrm>
          <a:prstGeom prst="rect">
            <a:avLst/>
          </a:prstGeom>
          <a:noFill/>
          <a:ln w="9525">
            <a:noFill/>
            <a:miter lim="800000"/>
            <a:headEnd/>
            <a:tailEnd/>
          </a:ln>
        </p:spPr>
        <p:txBody>
          <a:bodyPr wrap="square">
            <a:spAutoFit/>
          </a:bodyPr>
          <a:lstStyle/>
          <a:p>
            <a:r>
              <a:rPr lang="en-US" sz="2800" b="1" dirty="0" smtClean="0">
                <a:latin typeface="Calibri" pitchFamily="34" charset="0"/>
              </a:rPr>
              <a:t>20. What </a:t>
            </a:r>
            <a:r>
              <a:rPr lang="en-US" sz="2800" b="1" dirty="0">
                <a:latin typeface="Calibri" pitchFamily="34" charset="0"/>
              </a:rPr>
              <a:t>might happen if the habitat of </a:t>
            </a:r>
            <a:r>
              <a:rPr lang="en-US" sz="2800" b="1" dirty="0">
                <a:solidFill>
                  <a:srgbClr val="FF0000"/>
                </a:solidFill>
                <a:latin typeface="Calibri" pitchFamily="34" charset="0"/>
              </a:rPr>
              <a:t>white-tailed deer </a:t>
            </a:r>
            <a:r>
              <a:rPr lang="en-US" sz="2800" b="1" u="sng" dirty="0">
                <a:solidFill>
                  <a:srgbClr val="FF0000"/>
                </a:solidFill>
                <a:latin typeface="Calibri" pitchFamily="34" charset="0"/>
              </a:rPr>
              <a:t>decreases</a:t>
            </a:r>
            <a:r>
              <a:rPr lang="en-US" sz="2800" b="1" dirty="0">
                <a:solidFill>
                  <a:srgbClr val="FF0000"/>
                </a:solidFill>
                <a:latin typeface="Calibri" pitchFamily="34" charset="0"/>
              </a:rPr>
              <a:t> in size</a:t>
            </a:r>
            <a:r>
              <a:rPr lang="en-US" sz="2800" b="1" dirty="0">
                <a:latin typeface="Calibri" pitchFamily="34" charset="0"/>
              </a:rPr>
              <a:t>? </a:t>
            </a:r>
            <a:endParaRPr lang="en-US" sz="2800" b="1" dirty="0" smtClean="0">
              <a:latin typeface="Calibri" pitchFamily="34" charset="0"/>
            </a:endParaRPr>
          </a:p>
          <a:p>
            <a:endParaRPr lang="en-US" sz="2800" dirty="0">
              <a:solidFill>
                <a:srgbClr val="FF0000"/>
              </a:solidFill>
              <a:latin typeface="Calibri" pitchFamily="34" charset="0"/>
            </a:endParaRPr>
          </a:p>
          <a:p>
            <a:r>
              <a:rPr lang="en-US" sz="2800" b="1" dirty="0">
                <a:solidFill>
                  <a:srgbClr val="FF0000"/>
                </a:solidFill>
                <a:latin typeface="Calibri" pitchFamily="34" charset="0"/>
              </a:rPr>
              <a:t>A	</a:t>
            </a:r>
            <a:r>
              <a:rPr lang="en-US" sz="2800" dirty="0">
                <a:solidFill>
                  <a:srgbClr val="FF0000"/>
                </a:solidFill>
                <a:latin typeface="Calibri" pitchFamily="34" charset="0"/>
              </a:rPr>
              <a:t>White-tailed deer will have more food.</a:t>
            </a:r>
          </a:p>
          <a:p>
            <a:r>
              <a:rPr lang="en-US" sz="2800" b="1" dirty="0">
                <a:latin typeface="Calibri" pitchFamily="34" charset="0"/>
              </a:rPr>
              <a:t>B</a:t>
            </a:r>
            <a:r>
              <a:rPr lang="en-US" sz="2800" dirty="0">
                <a:latin typeface="Calibri" pitchFamily="34" charset="0"/>
              </a:rPr>
              <a:t>	The number of white-tailed deer the habitat </a:t>
            </a:r>
            <a:r>
              <a:rPr lang="en-US" sz="2800" dirty="0" smtClean="0">
                <a:latin typeface="Calibri" pitchFamily="34" charset="0"/>
              </a:rPr>
              <a:t>	can </a:t>
            </a:r>
            <a:r>
              <a:rPr lang="en-US" sz="2800" dirty="0">
                <a:latin typeface="Calibri" pitchFamily="34" charset="0"/>
              </a:rPr>
              <a:t>support will decrease.</a:t>
            </a:r>
          </a:p>
          <a:p>
            <a:r>
              <a:rPr lang="en-US" sz="2800" b="1" dirty="0">
                <a:latin typeface="Calibri" pitchFamily="34" charset="0"/>
              </a:rPr>
              <a:t>C</a:t>
            </a:r>
            <a:r>
              <a:rPr lang="en-US" sz="2800" dirty="0">
                <a:latin typeface="Calibri" pitchFamily="34" charset="0"/>
              </a:rPr>
              <a:t>	The number of white-tailed deer will increase.</a:t>
            </a:r>
          </a:p>
          <a:p>
            <a:r>
              <a:rPr lang="en-US" sz="2800" b="1" dirty="0">
                <a:latin typeface="Calibri" pitchFamily="34" charset="0"/>
              </a:rPr>
              <a:t>D</a:t>
            </a:r>
            <a:r>
              <a:rPr lang="en-US" sz="2800" dirty="0">
                <a:latin typeface="Calibri" pitchFamily="34" charset="0"/>
              </a:rPr>
              <a:t>	Weaker white-tailed deer will survive longer.</a:t>
            </a:r>
          </a:p>
        </p:txBody>
      </p:sp>
    </p:spTree>
    <p:extLst>
      <p:ext uri="{BB962C8B-B14F-4D97-AF65-F5344CB8AC3E}">
        <p14:creationId xmlns:p14="http://schemas.microsoft.com/office/powerpoint/2010/main" val="5128539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3"/>
          <p:cNvSpPr>
            <a:spLocks noChangeArrowheads="1"/>
          </p:cNvSpPr>
          <p:nvPr/>
        </p:nvSpPr>
        <p:spPr bwMode="auto">
          <a:xfrm>
            <a:off x="603250" y="3311525"/>
            <a:ext cx="7710488" cy="3287713"/>
          </a:xfrm>
          <a:prstGeom prst="rect">
            <a:avLst/>
          </a:prstGeom>
          <a:noFill/>
          <a:ln w="9525">
            <a:noFill/>
            <a:miter lim="800000"/>
            <a:headEnd/>
            <a:tailEnd/>
          </a:ln>
        </p:spPr>
        <p:txBody>
          <a:bodyPr>
            <a:spAutoFit/>
          </a:bodyPr>
          <a:lstStyle/>
          <a:p>
            <a:r>
              <a:rPr lang="en-US" sz="2400" b="1">
                <a:latin typeface="Calibri" pitchFamily="34" charset="0"/>
              </a:rPr>
              <a:t>2. According to the chart, what would most likely happen in an ecosystem if there were a sudden decrease in the number of bacteria and fungi?</a:t>
            </a:r>
          </a:p>
          <a:p>
            <a:endParaRPr lang="en-US" sz="2400">
              <a:latin typeface="Calibri" pitchFamily="34" charset="0"/>
            </a:endParaRPr>
          </a:p>
          <a:p>
            <a:r>
              <a:rPr lang="en-US" sz="2400" b="1">
                <a:latin typeface="Calibri" pitchFamily="34" charset="0"/>
              </a:rPr>
              <a:t>A 	</a:t>
            </a:r>
            <a:r>
              <a:rPr lang="en-US" sz="2400">
                <a:latin typeface="Calibri" pitchFamily="34" charset="0"/>
              </a:rPr>
              <a:t>The number of plants would increase.</a:t>
            </a:r>
          </a:p>
          <a:p>
            <a:r>
              <a:rPr lang="en-US" sz="2400" b="1">
                <a:latin typeface="Calibri" pitchFamily="34" charset="0"/>
              </a:rPr>
              <a:t>B 	</a:t>
            </a:r>
            <a:r>
              <a:rPr lang="en-US" sz="2400">
                <a:latin typeface="Calibri" pitchFamily="34" charset="0"/>
              </a:rPr>
              <a:t>The number of bees would increase.</a:t>
            </a:r>
          </a:p>
          <a:p>
            <a:r>
              <a:rPr lang="en-US" sz="2400" b="1">
                <a:latin typeface="Calibri" pitchFamily="34" charset="0"/>
              </a:rPr>
              <a:t>C 	</a:t>
            </a:r>
            <a:r>
              <a:rPr lang="en-US" sz="2400">
                <a:latin typeface="Calibri" pitchFamily="34" charset="0"/>
              </a:rPr>
              <a:t>The amount of nutrients in the soil would decrease.</a:t>
            </a:r>
          </a:p>
          <a:p>
            <a:r>
              <a:rPr lang="en-US" sz="2400" b="1">
                <a:latin typeface="Calibri" pitchFamily="34" charset="0"/>
              </a:rPr>
              <a:t>D 	</a:t>
            </a:r>
            <a:r>
              <a:rPr lang="en-US" sz="2400">
                <a:latin typeface="Calibri" pitchFamily="34" charset="0"/>
              </a:rPr>
              <a:t>The amount of water in the air would decrease.</a:t>
            </a:r>
          </a:p>
          <a:p>
            <a:r>
              <a:rPr lang="en-US" b="1">
                <a:latin typeface="Calibri" pitchFamily="34" charset="0"/>
              </a:rPr>
              <a:t> </a:t>
            </a:r>
            <a:endParaRPr lang="en-US">
              <a:latin typeface="Calibri" pitchFamily="34" charset="0"/>
            </a:endParaRPr>
          </a:p>
        </p:txBody>
      </p:sp>
      <p:sp>
        <p:nvSpPr>
          <p:cNvPr id="20482" name="Rectangle 4"/>
          <p:cNvSpPr>
            <a:spLocks noChangeArrowheads="1"/>
          </p:cNvSpPr>
          <p:nvPr/>
        </p:nvSpPr>
        <p:spPr bwMode="auto">
          <a:xfrm>
            <a:off x="195263" y="292100"/>
            <a:ext cx="2352675" cy="368300"/>
          </a:xfrm>
          <a:prstGeom prst="rect">
            <a:avLst/>
          </a:prstGeom>
          <a:noFill/>
          <a:ln w="9525">
            <a:noFill/>
            <a:miter lim="800000"/>
            <a:headEnd/>
            <a:tailEnd/>
          </a:ln>
        </p:spPr>
        <p:txBody>
          <a:bodyPr wrap="none">
            <a:spAutoFit/>
          </a:bodyPr>
          <a:lstStyle/>
          <a:p>
            <a:r>
              <a:rPr lang="en-US" b="1">
                <a:solidFill>
                  <a:srgbClr val="FF0000"/>
                </a:solidFill>
                <a:latin typeface="Calibri" pitchFamily="34" charset="0"/>
              </a:rPr>
              <a:t>TAKS Study Guide, #13</a:t>
            </a:r>
            <a:endParaRPr lang="en-US">
              <a:solidFill>
                <a:srgbClr val="FF0000"/>
              </a:solidFill>
              <a:latin typeface="Calibri" pitchFamily="34" charset="0"/>
            </a:endParaRPr>
          </a:p>
        </p:txBody>
      </p:sp>
      <p:pic>
        <p:nvPicPr>
          <p:cNvPr id="20483" name="Picture 5"/>
          <p:cNvPicPr>
            <a:picLocks noChangeAspect="1"/>
          </p:cNvPicPr>
          <p:nvPr/>
        </p:nvPicPr>
        <p:blipFill>
          <a:blip r:embed="rId3"/>
          <a:srcRect/>
          <a:stretch>
            <a:fillRect/>
          </a:stretch>
        </p:blipFill>
        <p:spPr bwMode="auto">
          <a:xfrm>
            <a:off x="603250" y="660400"/>
            <a:ext cx="7666038" cy="2473325"/>
          </a:xfrm>
          <a:prstGeom prst="rect">
            <a:avLst/>
          </a:prstGeom>
          <a:noFill/>
          <a:ln w="9525">
            <a:noFill/>
            <a:miter lim="800000"/>
            <a:headEnd/>
            <a:tailEnd/>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1"/>
          <p:cNvSpPr>
            <a:spLocks noChangeArrowheads="1"/>
          </p:cNvSpPr>
          <p:nvPr/>
        </p:nvSpPr>
        <p:spPr bwMode="auto">
          <a:xfrm>
            <a:off x="838200" y="1109663"/>
            <a:ext cx="7708900" cy="4832093"/>
          </a:xfrm>
          <a:prstGeom prst="rect">
            <a:avLst/>
          </a:prstGeom>
          <a:noFill/>
          <a:ln w="9525">
            <a:noFill/>
            <a:miter lim="800000"/>
            <a:headEnd/>
            <a:tailEnd/>
          </a:ln>
        </p:spPr>
        <p:txBody>
          <a:bodyPr wrap="square">
            <a:spAutoFit/>
          </a:bodyPr>
          <a:lstStyle/>
          <a:p>
            <a:r>
              <a:rPr lang="en-US" sz="2800" b="1" dirty="0" smtClean="0">
                <a:latin typeface="Calibri" pitchFamily="34" charset="0"/>
              </a:rPr>
              <a:t>21. A </a:t>
            </a:r>
            <a:r>
              <a:rPr lang="en-US" sz="2800" b="1" dirty="0">
                <a:latin typeface="Calibri" pitchFamily="34" charset="0"/>
              </a:rPr>
              <a:t>certain type of wildflower grew in a sunny meadow.  Over several years, nearby trees formed a shade canopy over the entire meadow.  Many years later, the wildflowers no longer grew in the meadow.  Which factor directly led to the extinction of this population of wildflowers</a:t>
            </a:r>
            <a:r>
              <a:rPr lang="en-US" sz="2800" b="1" dirty="0" smtClean="0">
                <a:latin typeface="Calibri" pitchFamily="34" charset="0"/>
              </a:rPr>
              <a:t>?</a:t>
            </a:r>
          </a:p>
          <a:p>
            <a:endParaRPr lang="en-US" sz="2800" dirty="0">
              <a:latin typeface="Calibri" pitchFamily="34" charset="0"/>
            </a:endParaRPr>
          </a:p>
          <a:p>
            <a:r>
              <a:rPr lang="en-US" sz="2800" b="1" dirty="0">
                <a:latin typeface="Calibri" pitchFamily="34" charset="0"/>
              </a:rPr>
              <a:t>A	</a:t>
            </a:r>
            <a:r>
              <a:rPr lang="en-US" sz="2800" dirty="0">
                <a:latin typeface="Calibri" pitchFamily="34" charset="0"/>
              </a:rPr>
              <a:t>The building of large cities</a:t>
            </a:r>
          </a:p>
          <a:p>
            <a:r>
              <a:rPr lang="en-US" sz="2800" b="1" dirty="0">
                <a:latin typeface="Calibri" pitchFamily="34" charset="0"/>
              </a:rPr>
              <a:t>B</a:t>
            </a:r>
            <a:r>
              <a:rPr lang="en-US" sz="2800" dirty="0">
                <a:latin typeface="Calibri" pitchFamily="34" charset="0"/>
              </a:rPr>
              <a:t>	Pollution from nearby homes</a:t>
            </a:r>
          </a:p>
          <a:p>
            <a:r>
              <a:rPr lang="en-US" sz="2800" b="1" dirty="0">
                <a:latin typeface="Calibri" pitchFamily="34" charset="0"/>
              </a:rPr>
              <a:t>C</a:t>
            </a:r>
            <a:r>
              <a:rPr lang="en-US" sz="2800" dirty="0">
                <a:latin typeface="Calibri" pitchFamily="34" charset="0"/>
              </a:rPr>
              <a:t>	Overpopulation of plant-eating organisms</a:t>
            </a:r>
          </a:p>
          <a:p>
            <a:r>
              <a:rPr lang="en-US" sz="2800" b="1" dirty="0">
                <a:latin typeface="Calibri" pitchFamily="34" charset="0"/>
              </a:rPr>
              <a:t>D</a:t>
            </a:r>
            <a:r>
              <a:rPr lang="en-US" sz="2800" dirty="0">
                <a:latin typeface="Calibri" pitchFamily="34" charset="0"/>
              </a:rPr>
              <a:t>	A change in the wildflower’s habitat</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1"/>
          <p:cNvSpPr>
            <a:spLocks noChangeArrowheads="1"/>
          </p:cNvSpPr>
          <p:nvPr/>
        </p:nvSpPr>
        <p:spPr bwMode="auto">
          <a:xfrm>
            <a:off x="838200" y="1109663"/>
            <a:ext cx="7708900" cy="4832093"/>
          </a:xfrm>
          <a:prstGeom prst="rect">
            <a:avLst/>
          </a:prstGeom>
          <a:noFill/>
          <a:ln w="9525">
            <a:noFill/>
            <a:miter lim="800000"/>
            <a:headEnd/>
            <a:tailEnd/>
          </a:ln>
        </p:spPr>
        <p:txBody>
          <a:bodyPr wrap="square">
            <a:spAutoFit/>
          </a:bodyPr>
          <a:lstStyle/>
          <a:p>
            <a:r>
              <a:rPr lang="en-US" sz="2800" b="1" dirty="0" smtClean="0">
                <a:latin typeface="Calibri" pitchFamily="34" charset="0"/>
              </a:rPr>
              <a:t>21. A </a:t>
            </a:r>
            <a:r>
              <a:rPr lang="en-US" sz="2800" b="1" dirty="0">
                <a:latin typeface="Calibri" pitchFamily="34" charset="0"/>
              </a:rPr>
              <a:t>certain type of wildflower grew in a sunny meadow.  Over several years, nearby trees formed </a:t>
            </a:r>
            <a:r>
              <a:rPr lang="en-US" sz="2800" b="1" dirty="0">
                <a:solidFill>
                  <a:srgbClr val="FF0000"/>
                </a:solidFill>
                <a:latin typeface="Calibri" pitchFamily="34" charset="0"/>
              </a:rPr>
              <a:t>a shade canopy </a:t>
            </a:r>
            <a:r>
              <a:rPr lang="en-US" sz="2800" b="1" dirty="0">
                <a:latin typeface="Calibri" pitchFamily="34" charset="0"/>
              </a:rPr>
              <a:t>over the entire meadow.  Many years later, the wildflowers no longer grew in the meadow.  Which factor </a:t>
            </a:r>
            <a:r>
              <a:rPr lang="en-US" sz="2800" b="1" dirty="0">
                <a:solidFill>
                  <a:srgbClr val="FF0000"/>
                </a:solidFill>
                <a:latin typeface="Calibri" pitchFamily="34" charset="0"/>
              </a:rPr>
              <a:t>directly led to the </a:t>
            </a:r>
            <a:r>
              <a:rPr lang="en-US" sz="2800" b="1" u="sng" dirty="0">
                <a:solidFill>
                  <a:srgbClr val="FF0000"/>
                </a:solidFill>
                <a:latin typeface="Calibri" pitchFamily="34" charset="0"/>
              </a:rPr>
              <a:t>extinction</a:t>
            </a:r>
            <a:r>
              <a:rPr lang="en-US" sz="2800" b="1" dirty="0">
                <a:solidFill>
                  <a:srgbClr val="FF0000"/>
                </a:solidFill>
                <a:latin typeface="Calibri" pitchFamily="34" charset="0"/>
              </a:rPr>
              <a:t> of this population of wildflowers</a:t>
            </a:r>
            <a:r>
              <a:rPr lang="en-US" sz="2800" b="1" dirty="0" smtClean="0">
                <a:latin typeface="Calibri" pitchFamily="34" charset="0"/>
              </a:rPr>
              <a:t>?</a:t>
            </a:r>
          </a:p>
          <a:p>
            <a:endParaRPr lang="en-US" sz="2800" dirty="0">
              <a:latin typeface="Calibri" pitchFamily="34" charset="0"/>
            </a:endParaRPr>
          </a:p>
          <a:p>
            <a:r>
              <a:rPr lang="en-US" sz="2800" b="1" dirty="0">
                <a:latin typeface="Calibri" pitchFamily="34" charset="0"/>
              </a:rPr>
              <a:t>A	</a:t>
            </a:r>
            <a:r>
              <a:rPr lang="en-US" sz="2800" dirty="0">
                <a:latin typeface="Calibri" pitchFamily="34" charset="0"/>
              </a:rPr>
              <a:t>The building of large cities</a:t>
            </a:r>
          </a:p>
          <a:p>
            <a:r>
              <a:rPr lang="en-US" sz="2800" b="1" dirty="0">
                <a:latin typeface="Calibri" pitchFamily="34" charset="0"/>
              </a:rPr>
              <a:t>B</a:t>
            </a:r>
            <a:r>
              <a:rPr lang="en-US" sz="2800" dirty="0">
                <a:latin typeface="Calibri" pitchFamily="34" charset="0"/>
              </a:rPr>
              <a:t>	Pollution from nearby homes</a:t>
            </a:r>
          </a:p>
          <a:p>
            <a:r>
              <a:rPr lang="en-US" sz="2800" b="1" dirty="0">
                <a:latin typeface="Calibri" pitchFamily="34" charset="0"/>
              </a:rPr>
              <a:t>C</a:t>
            </a:r>
            <a:r>
              <a:rPr lang="en-US" sz="2800" dirty="0">
                <a:latin typeface="Calibri" pitchFamily="34" charset="0"/>
              </a:rPr>
              <a:t>	Overpopulation of plant-eating organisms</a:t>
            </a:r>
          </a:p>
          <a:p>
            <a:r>
              <a:rPr lang="en-US" sz="2800" b="1" dirty="0">
                <a:solidFill>
                  <a:srgbClr val="FF0000"/>
                </a:solidFill>
                <a:latin typeface="Calibri" pitchFamily="34" charset="0"/>
              </a:rPr>
              <a:t>D</a:t>
            </a:r>
            <a:r>
              <a:rPr lang="en-US" sz="2800" dirty="0">
                <a:solidFill>
                  <a:srgbClr val="FF0000"/>
                </a:solidFill>
                <a:latin typeface="Calibri" pitchFamily="34" charset="0"/>
              </a:rPr>
              <a:t>	A change in the wildflower’s habitat</a:t>
            </a:r>
          </a:p>
        </p:txBody>
      </p:sp>
    </p:spTree>
    <p:extLst>
      <p:ext uri="{BB962C8B-B14F-4D97-AF65-F5344CB8AC3E}">
        <p14:creationId xmlns:p14="http://schemas.microsoft.com/office/powerpoint/2010/main" val="305947550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1"/>
          <p:cNvSpPr>
            <a:spLocks noChangeArrowheads="1"/>
          </p:cNvSpPr>
          <p:nvPr/>
        </p:nvSpPr>
        <p:spPr bwMode="auto">
          <a:xfrm>
            <a:off x="927100" y="990600"/>
            <a:ext cx="7416800" cy="3539431"/>
          </a:xfrm>
          <a:prstGeom prst="rect">
            <a:avLst/>
          </a:prstGeom>
          <a:noFill/>
          <a:ln w="9525">
            <a:noFill/>
            <a:miter lim="800000"/>
            <a:headEnd/>
            <a:tailEnd/>
          </a:ln>
        </p:spPr>
        <p:txBody>
          <a:bodyPr wrap="square">
            <a:spAutoFit/>
          </a:bodyPr>
          <a:lstStyle/>
          <a:p>
            <a:r>
              <a:rPr lang="en-US" sz="2800" dirty="0" smtClean="0">
                <a:latin typeface="Calibri" pitchFamily="34" charset="0"/>
              </a:rPr>
              <a:t>22. Bison </a:t>
            </a:r>
            <a:r>
              <a:rPr lang="en-US" sz="2800" dirty="0">
                <a:latin typeface="Calibri" pitchFamily="34" charset="0"/>
              </a:rPr>
              <a:t>are grazing animals. They travel across a prairie, eating grass. If there were too many bison in an area, there would </a:t>
            </a:r>
            <a:r>
              <a:rPr lang="en-US" sz="2800" b="1" dirty="0">
                <a:latin typeface="Calibri" pitchFamily="34" charset="0"/>
              </a:rPr>
              <a:t>probably </a:t>
            </a:r>
            <a:r>
              <a:rPr lang="en-US" sz="2800" dirty="0">
                <a:latin typeface="Calibri" pitchFamily="34" charset="0"/>
              </a:rPr>
              <a:t>be</a:t>
            </a:r>
            <a:r>
              <a:rPr lang="en-US" sz="2800" dirty="0" smtClean="0">
                <a:latin typeface="Calibri" pitchFamily="34" charset="0"/>
              </a:rPr>
              <a:t>—</a:t>
            </a:r>
          </a:p>
          <a:p>
            <a:endParaRPr lang="en-US" sz="2800" dirty="0">
              <a:latin typeface="Calibri" pitchFamily="34" charset="0"/>
            </a:endParaRPr>
          </a:p>
          <a:p>
            <a:r>
              <a:rPr lang="en-US" sz="2800" b="1" dirty="0">
                <a:latin typeface="Calibri" pitchFamily="34" charset="0"/>
              </a:rPr>
              <a:t>A</a:t>
            </a:r>
            <a:r>
              <a:rPr lang="en-US" sz="2800" dirty="0">
                <a:latin typeface="Calibri" pitchFamily="34" charset="0"/>
              </a:rPr>
              <a:t>	fewer predators of bison</a:t>
            </a:r>
          </a:p>
          <a:p>
            <a:r>
              <a:rPr lang="en-US" sz="2800" b="1" dirty="0">
                <a:latin typeface="Calibri" pitchFamily="34" charset="0"/>
              </a:rPr>
              <a:t>B</a:t>
            </a:r>
            <a:r>
              <a:rPr lang="en-US" sz="2800" dirty="0">
                <a:latin typeface="Calibri" pitchFamily="34" charset="0"/>
              </a:rPr>
              <a:t>	many other large grazing animals</a:t>
            </a:r>
          </a:p>
          <a:p>
            <a:r>
              <a:rPr lang="en-US" sz="2800" b="1" dirty="0">
                <a:latin typeface="Calibri" pitchFamily="34" charset="0"/>
              </a:rPr>
              <a:t>C</a:t>
            </a:r>
            <a:r>
              <a:rPr lang="en-US" sz="2800" dirty="0">
                <a:latin typeface="Calibri" pitchFamily="34" charset="0"/>
              </a:rPr>
              <a:t>	tall shrubs and many trees</a:t>
            </a:r>
          </a:p>
          <a:p>
            <a:r>
              <a:rPr lang="en-US" sz="2800" b="1" dirty="0">
                <a:latin typeface="Calibri" pitchFamily="34" charset="0"/>
              </a:rPr>
              <a:t>D</a:t>
            </a:r>
            <a:r>
              <a:rPr lang="en-US" sz="2800" dirty="0">
                <a:latin typeface="Calibri" pitchFamily="34" charset="0"/>
              </a:rPr>
              <a:t>	less grass and more bare soil</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1"/>
          <p:cNvSpPr>
            <a:spLocks noChangeArrowheads="1"/>
          </p:cNvSpPr>
          <p:nvPr/>
        </p:nvSpPr>
        <p:spPr bwMode="auto">
          <a:xfrm>
            <a:off x="927100" y="990600"/>
            <a:ext cx="7416800" cy="3539431"/>
          </a:xfrm>
          <a:prstGeom prst="rect">
            <a:avLst/>
          </a:prstGeom>
          <a:noFill/>
          <a:ln w="9525">
            <a:noFill/>
            <a:miter lim="800000"/>
            <a:headEnd/>
            <a:tailEnd/>
          </a:ln>
        </p:spPr>
        <p:txBody>
          <a:bodyPr wrap="square">
            <a:spAutoFit/>
          </a:bodyPr>
          <a:lstStyle/>
          <a:p>
            <a:r>
              <a:rPr lang="en-US" sz="2800" dirty="0" smtClean="0">
                <a:latin typeface="Calibri" pitchFamily="34" charset="0"/>
              </a:rPr>
              <a:t>22. Bison </a:t>
            </a:r>
            <a:r>
              <a:rPr lang="en-US" sz="2800" dirty="0">
                <a:latin typeface="Calibri" pitchFamily="34" charset="0"/>
              </a:rPr>
              <a:t>are </a:t>
            </a:r>
            <a:r>
              <a:rPr lang="en-US" sz="2800" dirty="0">
                <a:solidFill>
                  <a:srgbClr val="FF0000"/>
                </a:solidFill>
                <a:latin typeface="Calibri" pitchFamily="34" charset="0"/>
              </a:rPr>
              <a:t>grazing animals</a:t>
            </a:r>
            <a:r>
              <a:rPr lang="en-US" sz="2800" dirty="0">
                <a:latin typeface="Calibri" pitchFamily="34" charset="0"/>
              </a:rPr>
              <a:t>. They travel across a prairie, eating grass. If there were </a:t>
            </a:r>
            <a:r>
              <a:rPr lang="en-US" sz="2800" dirty="0">
                <a:solidFill>
                  <a:srgbClr val="FF0000"/>
                </a:solidFill>
                <a:latin typeface="Calibri" pitchFamily="34" charset="0"/>
              </a:rPr>
              <a:t>too many bison </a:t>
            </a:r>
            <a:r>
              <a:rPr lang="en-US" sz="2800" dirty="0">
                <a:latin typeface="Calibri" pitchFamily="34" charset="0"/>
              </a:rPr>
              <a:t>in an area, there would </a:t>
            </a:r>
            <a:r>
              <a:rPr lang="en-US" sz="2800" b="1" dirty="0">
                <a:solidFill>
                  <a:srgbClr val="FF0000"/>
                </a:solidFill>
                <a:latin typeface="Calibri" pitchFamily="34" charset="0"/>
              </a:rPr>
              <a:t>probably</a:t>
            </a:r>
            <a:r>
              <a:rPr lang="en-US" sz="2800" b="1" dirty="0">
                <a:latin typeface="Calibri" pitchFamily="34" charset="0"/>
              </a:rPr>
              <a:t> </a:t>
            </a:r>
            <a:r>
              <a:rPr lang="en-US" sz="2800" dirty="0">
                <a:latin typeface="Calibri" pitchFamily="34" charset="0"/>
              </a:rPr>
              <a:t>be</a:t>
            </a:r>
            <a:r>
              <a:rPr lang="en-US" sz="2800" dirty="0" smtClean="0">
                <a:latin typeface="Calibri" pitchFamily="34" charset="0"/>
              </a:rPr>
              <a:t>—</a:t>
            </a:r>
          </a:p>
          <a:p>
            <a:endParaRPr lang="en-US" sz="2800" dirty="0">
              <a:latin typeface="Calibri" pitchFamily="34" charset="0"/>
            </a:endParaRPr>
          </a:p>
          <a:p>
            <a:r>
              <a:rPr lang="en-US" sz="2800" b="1" dirty="0">
                <a:latin typeface="Calibri" pitchFamily="34" charset="0"/>
              </a:rPr>
              <a:t>A</a:t>
            </a:r>
            <a:r>
              <a:rPr lang="en-US" sz="2800" dirty="0">
                <a:latin typeface="Calibri" pitchFamily="34" charset="0"/>
              </a:rPr>
              <a:t>	fewer predators of bison</a:t>
            </a:r>
          </a:p>
          <a:p>
            <a:r>
              <a:rPr lang="en-US" sz="2800" b="1" dirty="0">
                <a:latin typeface="Calibri" pitchFamily="34" charset="0"/>
              </a:rPr>
              <a:t>B</a:t>
            </a:r>
            <a:r>
              <a:rPr lang="en-US" sz="2800" dirty="0">
                <a:latin typeface="Calibri" pitchFamily="34" charset="0"/>
              </a:rPr>
              <a:t>	many other large grazing animals</a:t>
            </a:r>
          </a:p>
          <a:p>
            <a:r>
              <a:rPr lang="en-US" sz="2800" b="1" dirty="0">
                <a:latin typeface="Calibri" pitchFamily="34" charset="0"/>
              </a:rPr>
              <a:t>C</a:t>
            </a:r>
            <a:r>
              <a:rPr lang="en-US" sz="2800" dirty="0">
                <a:latin typeface="Calibri" pitchFamily="34" charset="0"/>
              </a:rPr>
              <a:t>	tall shrubs and many trees</a:t>
            </a:r>
          </a:p>
          <a:p>
            <a:r>
              <a:rPr lang="en-US" sz="2800" b="1" dirty="0">
                <a:solidFill>
                  <a:srgbClr val="FF0000"/>
                </a:solidFill>
                <a:latin typeface="Calibri" pitchFamily="34" charset="0"/>
              </a:rPr>
              <a:t>D</a:t>
            </a:r>
            <a:r>
              <a:rPr lang="en-US" sz="2800" dirty="0">
                <a:solidFill>
                  <a:srgbClr val="FF0000"/>
                </a:solidFill>
                <a:latin typeface="Calibri" pitchFamily="34" charset="0"/>
              </a:rPr>
              <a:t>	less grass and more bare soil</a:t>
            </a:r>
          </a:p>
        </p:txBody>
      </p:sp>
    </p:spTree>
    <p:extLst>
      <p:ext uri="{BB962C8B-B14F-4D97-AF65-F5344CB8AC3E}">
        <p14:creationId xmlns:p14="http://schemas.microsoft.com/office/powerpoint/2010/main" val="281784116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1"/>
          <p:cNvSpPr>
            <a:spLocks noChangeArrowheads="1"/>
          </p:cNvSpPr>
          <p:nvPr/>
        </p:nvSpPr>
        <p:spPr bwMode="auto">
          <a:xfrm>
            <a:off x="635000" y="1106488"/>
            <a:ext cx="7810500" cy="3970318"/>
          </a:xfrm>
          <a:prstGeom prst="rect">
            <a:avLst/>
          </a:prstGeom>
          <a:noFill/>
          <a:ln w="9525">
            <a:noFill/>
            <a:miter lim="800000"/>
            <a:headEnd/>
            <a:tailEnd/>
          </a:ln>
        </p:spPr>
        <p:txBody>
          <a:bodyPr wrap="square">
            <a:spAutoFit/>
          </a:bodyPr>
          <a:lstStyle/>
          <a:p>
            <a:r>
              <a:rPr lang="en-US" sz="2800" b="1" dirty="0" smtClean="0">
                <a:latin typeface="Calibri" pitchFamily="34" charset="0"/>
              </a:rPr>
              <a:t>23. A </a:t>
            </a:r>
            <a:r>
              <a:rPr lang="en-US" sz="2800" b="1" dirty="0">
                <a:latin typeface="Calibri" pitchFamily="34" charset="0"/>
              </a:rPr>
              <a:t>woodland is cut down so a shopping center and many new houses can be built over the next two years.  What will MOST LIKELY occur in the local ecosystem in the next five years</a:t>
            </a:r>
            <a:r>
              <a:rPr lang="en-US" sz="2800" b="1" dirty="0" smtClean="0">
                <a:latin typeface="Calibri" pitchFamily="34" charset="0"/>
              </a:rPr>
              <a:t>?</a:t>
            </a:r>
          </a:p>
          <a:p>
            <a:endParaRPr lang="en-US" sz="2800" dirty="0">
              <a:latin typeface="Calibri" pitchFamily="34" charset="0"/>
            </a:endParaRPr>
          </a:p>
          <a:p>
            <a:r>
              <a:rPr lang="en-US" sz="2800" b="1" dirty="0">
                <a:latin typeface="Calibri" pitchFamily="34" charset="0"/>
              </a:rPr>
              <a:t>A	</a:t>
            </a:r>
            <a:r>
              <a:rPr lang="en-US" sz="2800" dirty="0">
                <a:latin typeface="Calibri" pitchFamily="34" charset="0"/>
              </a:rPr>
              <a:t>Wildlife will compete less for food.</a:t>
            </a:r>
          </a:p>
          <a:p>
            <a:r>
              <a:rPr lang="en-US" sz="2800" b="1" dirty="0">
                <a:latin typeface="Calibri" pitchFamily="34" charset="0"/>
              </a:rPr>
              <a:t>B</a:t>
            </a:r>
            <a:r>
              <a:rPr lang="en-US" sz="2800" dirty="0">
                <a:latin typeface="Calibri" pitchFamily="34" charset="0"/>
              </a:rPr>
              <a:t>	More species of birds will live there.</a:t>
            </a:r>
          </a:p>
          <a:p>
            <a:r>
              <a:rPr lang="en-US" sz="2800" b="1" dirty="0">
                <a:latin typeface="Calibri" pitchFamily="34" charset="0"/>
              </a:rPr>
              <a:t>C</a:t>
            </a:r>
            <a:r>
              <a:rPr lang="en-US" sz="2800" dirty="0">
                <a:latin typeface="Calibri" pitchFamily="34" charset="0"/>
              </a:rPr>
              <a:t>	Water levels will be lower when it rains.</a:t>
            </a:r>
          </a:p>
          <a:p>
            <a:r>
              <a:rPr lang="en-US" sz="2800" b="1" dirty="0">
                <a:latin typeface="Calibri" pitchFamily="34" charset="0"/>
              </a:rPr>
              <a:t>D</a:t>
            </a:r>
            <a:r>
              <a:rPr lang="en-US" sz="2800" dirty="0">
                <a:latin typeface="Calibri" pitchFamily="34" charset="0"/>
              </a:rPr>
              <a:t>	Rain will wash more pollution into creeks.</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1"/>
          <p:cNvSpPr>
            <a:spLocks noChangeArrowheads="1"/>
          </p:cNvSpPr>
          <p:nvPr/>
        </p:nvSpPr>
        <p:spPr bwMode="auto">
          <a:xfrm>
            <a:off x="635000" y="1106488"/>
            <a:ext cx="7810500" cy="3970318"/>
          </a:xfrm>
          <a:prstGeom prst="rect">
            <a:avLst/>
          </a:prstGeom>
          <a:noFill/>
          <a:ln w="9525">
            <a:noFill/>
            <a:miter lim="800000"/>
            <a:headEnd/>
            <a:tailEnd/>
          </a:ln>
        </p:spPr>
        <p:txBody>
          <a:bodyPr wrap="square">
            <a:spAutoFit/>
          </a:bodyPr>
          <a:lstStyle/>
          <a:p>
            <a:r>
              <a:rPr lang="en-US" sz="2800" b="1" dirty="0" smtClean="0">
                <a:latin typeface="Calibri" pitchFamily="34" charset="0"/>
              </a:rPr>
              <a:t>23. A </a:t>
            </a:r>
            <a:r>
              <a:rPr lang="en-US" sz="2800" b="1" dirty="0">
                <a:solidFill>
                  <a:srgbClr val="FF0000"/>
                </a:solidFill>
                <a:latin typeface="Calibri" pitchFamily="34" charset="0"/>
              </a:rPr>
              <a:t>woodland is cut down </a:t>
            </a:r>
            <a:r>
              <a:rPr lang="en-US" sz="2800" b="1" dirty="0">
                <a:latin typeface="Calibri" pitchFamily="34" charset="0"/>
              </a:rPr>
              <a:t>so a shopping center and many new houses can be built over the next two years.  What will MOST LIKELY occur in the local ecosystem in the </a:t>
            </a:r>
            <a:r>
              <a:rPr lang="en-US" sz="2800" b="1" dirty="0">
                <a:solidFill>
                  <a:srgbClr val="FF0000"/>
                </a:solidFill>
                <a:latin typeface="Calibri" pitchFamily="34" charset="0"/>
              </a:rPr>
              <a:t>next five years</a:t>
            </a:r>
            <a:r>
              <a:rPr lang="en-US" sz="2800" b="1" dirty="0" smtClean="0">
                <a:latin typeface="Calibri" pitchFamily="34" charset="0"/>
              </a:rPr>
              <a:t>?</a:t>
            </a:r>
          </a:p>
          <a:p>
            <a:endParaRPr lang="en-US" sz="2800" dirty="0">
              <a:latin typeface="Calibri" pitchFamily="34" charset="0"/>
            </a:endParaRPr>
          </a:p>
          <a:p>
            <a:r>
              <a:rPr lang="en-US" sz="2800" b="1" dirty="0">
                <a:latin typeface="Calibri" pitchFamily="34" charset="0"/>
              </a:rPr>
              <a:t>A	</a:t>
            </a:r>
            <a:r>
              <a:rPr lang="en-US" sz="2800" dirty="0">
                <a:latin typeface="Calibri" pitchFamily="34" charset="0"/>
              </a:rPr>
              <a:t>Wildlife will compete less for food.</a:t>
            </a:r>
          </a:p>
          <a:p>
            <a:r>
              <a:rPr lang="en-US" sz="2800" b="1" dirty="0">
                <a:latin typeface="Calibri" pitchFamily="34" charset="0"/>
              </a:rPr>
              <a:t>B</a:t>
            </a:r>
            <a:r>
              <a:rPr lang="en-US" sz="2800" dirty="0">
                <a:latin typeface="Calibri" pitchFamily="34" charset="0"/>
              </a:rPr>
              <a:t>	More species of birds will live there.</a:t>
            </a:r>
          </a:p>
          <a:p>
            <a:r>
              <a:rPr lang="en-US" sz="2800" b="1" dirty="0">
                <a:latin typeface="Calibri" pitchFamily="34" charset="0"/>
              </a:rPr>
              <a:t>C</a:t>
            </a:r>
            <a:r>
              <a:rPr lang="en-US" sz="2800" dirty="0">
                <a:latin typeface="Calibri" pitchFamily="34" charset="0"/>
              </a:rPr>
              <a:t>	Water levels will be lower when it rains.</a:t>
            </a:r>
          </a:p>
          <a:p>
            <a:r>
              <a:rPr lang="en-US" sz="2800" b="1" dirty="0">
                <a:solidFill>
                  <a:srgbClr val="FF0000"/>
                </a:solidFill>
                <a:latin typeface="Calibri" pitchFamily="34" charset="0"/>
              </a:rPr>
              <a:t>D</a:t>
            </a:r>
            <a:r>
              <a:rPr lang="en-US" sz="2800" dirty="0">
                <a:solidFill>
                  <a:srgbClr val="FF0000"/>
                </a:solidFill>
                <a:latin typeface="Calibri" pitchFamily="34" charset="0"/>
              </a:rPr>
              <a:t>	Rain will wash more pollution into creeks.</a:t>
            </a:r>
          </a:p>
        </p:txBody>
      </p:sp>
    </p:spTree>
    <p:extLst>
      <p:ext uri="{BB962C8B-B14F-4D97-AF65-F5344CB8AC3E}">
        <p14:creationId xmlns:p14="http://schemas.microsoft.com/office/powerpoint/2010/main" val="279986955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1"/>
          <p:cNvSpPr>
            <a:spLocks noChangeArrowheads="1"/>
          </p:cNvSpPr>
          <p:nvPr/>
        </p:nvSpPr>
        <p:spPr bwMode="auto">
          <a:xfrm>
            <a:off x="508000" y="811213"/>
            <a:ext cx="7899400" cy="5632310"/>
          </a:xfrm>
          <a:prstGeom prst="rect">
            <a:avLst/>
          </a:prstGeom>
          <a:noFill/>
          <a:ln w="9525">
            <a:noFill/>
            <a:miter lim="800000"/>
            <a:headEnd/>
            <a:tailEnd/>
          </a:ln>
        </p:spPr>
        <p:txBody>
          <a:bodyPr wrap="square">
            <a:spAutoFit/>
          </a:bodyPr>
          <a:lstStyle/>
          <a:p>
            <a:r>
              <a:rPr lang="en-US" sz="2400" b="1" dirty="0" smtClean="0">
                <a:latin typeface="Calibri" pitchFamily="34" charset="0"/>
              </a:rPr>
              <a:t>24. Highways </a:t>
            </a:r>
            <a:r>
              <a:rPr lang="en-US" sz="2400" b="1" dirty="0">
                <a:latin typeface="Calibri" pitchFamily="34" charset="0"/>
              </a:rPr>
              <a:t>allow people to travel between towns and cities.  These highways also divide ecosystems into smaller pieces.  Animals can become separated from lakes they use for breeding.  For example, tiger salamanders travel long distances to breed at certain lakes.  How could highway systems affect animals such as the tiger salamander</a:t>
            </a:r>
            <a:r>
              <a:rPr lang="en-US" sz="2400" b="1" dirty="0" smtClean="0">
                <a:latin typeface="Calibri" pitchFamily="34" charset="0"/>
              </a:rPr>
              <a:t>?</a:t>
            </a:r>
          </a:p>
          <a:p>
            <a:endParaRPr lang="en-US" sz="2400" b="1" dirty="0">
              <a:latin typeface="Calibri" pitchFamily="34" charset="0"/>
            </a:endParaRPr>
          </a:p>
          <a:p>
            <a:r>
              <a:rPr lang="en-US" sz="2400" b="1" dirty="0">
                <a:latin typeface="Calibri" pitchFamily="34" charset="0"/>
              </a:rPr>
              <a:t>A	</a:t>
            </a:r>
            <a:r>
              <a:rPr lang="en-US" sz="2400" dirty="0">
                <a:latin typeface="Calibri" pitchFamily="34" charset="0"/>
              </a:rPr>
              <a:t>Tiger salamander habitats may be exposed to less </a:t>
            </a:r>
            <a:r>
              <a:rPr lang="en-US" sz="2400" dirty="0" smtClean="0">
                <a:latin typeface="Calibri" pitchFamily="34" charset="0"/>
              </a:rPr>
              <a:t>	pollution</a:t>
            </a:r>
            <a:r>
              <a:rPr lang="en-US" sz="2400" dirty="0">
                <a:latin typeface="Calibri" pitchFamily="34" charset="0"/>
              </a:rPr>
              <a:t>.</a:t>
            </a:r>
          </a:p>
          <a:p>
            <a:r>
              <a:rPr lang="en-US" sz="2400" b="1" dirty="0">
                <a:latin typeface="Calibri" pitchFamily="34" charset="0"/>
              </a:rPr>
              <a:t>B</a:t>
            </a:r>
            <a:r>
              <a:rPr lang="en-US" sz="2400" dirty="0">
                <a:latin typeface="Calibri" pitchFamily="34" charset="0"/>
              </a:rPr>
              <a:t>	Tiger salamanders may be cut off from important </a:t>
            </a:r>
            <a:r>
              <a:rPr lang="en-US" sz="2400" dirty="0" smtClean="0">
                <a:latin typeface="Calibri" pitchFamily="34" charset="0"/>
              </a:rPr>
              <a:t>	resources</a:t>
            </a:r>
            <a:r>
              <a:rPr lang="en-US" sz="2400" dirty="0">
                <a:latin typeface="Calibri" pitchFamily="34" charset="0"/>
              </a:rPr>
              <a:t>.</a:t>
            </a:r>
          </a:p>
          <a:p>
            <a:r>
              <a:rPr lang="en-US" sz="2400" b="1" dirty="0">
                <a:latin typeface="Calibri" pitchFamily="34" charset="0"/>
              </a:rPr>
              <a:t>C</a:t>
            </a:r>
            <a:r>
              <a:rPr lang="en-US" sz="2400" dirty="0">
                <a:latin typeface="Calibri" pitchFamily="34" charset="0"/>
              </a:rPr>
              <a:t>	Tiger salamanders could improve their ability to </a:t>
            </a:r>
            <a:r>
              <a:rPr lang="en-US" sz="2400" dirty="0" smtClean="0">
                <a:latin typeface="Calibri" pitchFamily="34" charset="0"/>
              </a:rPr>
              <a:t>	remember </a:t>
            </a:r>
            <a:r>
              <a:rPr lang="en-US" sz="2400" dirty="0">
                <a:latin typeface="Calibri" pitchFamily="34" charset="0"/>
              </a:rPr>
              <a:t>roads.</a:t>
            </a:r>
          </a:p>
          <a:p>
            <a:r>
              <a:rPr lang="en-US" sz="2400" b="1" dirty="0">
                <a:latin typeface="Calibri" pitchFamily="34" charset="0"/>
              </a:rPr>
              <a:t>D</a:t>
            </a:r>
            <a:r>
              <a:rPr lang="en-US" sz="2400" dirty="0">
                <a:latin typeface="Calibri" pitchFamily="34" charset="0"/>
              </a:rPr>
              <a:t>	Tiger salamander habitats within ecosystems could </a:t>
            </a:r>
            <a:r>
              <a:rPr lang="en-US" sz="2400" dirty="0" smtClean="0">
                <a:latin typeface="Calibri" pitchFamily="34" charset="0"/>
              </a:rPr>
              <a:t>	become </a:t>
            </a:r>
            <a:r>
              <a:rPr lang="en-US" sz="2400" dirty="0">
                <a:latin typeface="Calibri" pitchFamily="34" charset="0"/>
              </a:rPr>
              <a:t>larger.</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1"/>
          <p:cNvSpPr>
            <a:spLocks noChangeArrowheads="1"/>
          </p:cNvSpPr>
          <p:nvPr/>
        </p:nvSpPr>
        <p:spPr bwMode="auto">
          <a:xfrm>
            <a:off x="508000" y="811213"/>
            <a:ext cx="7899400" cy="5632310"/>
          </a:xfrm>
          <a:prstGeom prst="rect">
            <a:avLst/>
          </a:prstGeom>
          <a:noFill/>
          <a:ln w="9525">
            <a:noFill/>
            <a:miter lim="800000"/>
            <a:headEnd/>
            <a:tailEnd/>
          </a:ln>
        </p:spPr>
        <p:txBody>
          <a:bodyPr wrap="square">
            <a:spAutoFit/>
          </a:bodyPr>
          <a:lstStyle/>
          <a:p>
            <a:r>
              <a:rPr lang="en-US" sz="2400" b="1" dirty="0" smtClean="0">
                <a:latin typeface="Calibri" pitchFamily="34" charset="0"/>
              </a:rPr>
              <a:t>24. Highways </a:t>
            </a:r>
            <a:r>
              <a:rPr lang="en-US" sz="2400" b="1" dirty="0">
                <a:latin typeface="Calibri" pitchFamily="34" charset="0"/>
              </a:rPr>
              <a:t>allow people to travel between towns and cities.  These highways also divide ecosystems into smaller pieces.  Animals can become separated from lakes they use for breeding.  For example, tiger salamanders travel long distances to breed at certain lakes.  </a:t>
            </a:r>
            <a:r>
              <a:rPr lang="en-US" sz="2400" b="1" dirty="0">
                <a:solidFill>
                  <a:srgbClr val="FF0000"/>
                </a:solidFill>
                <a:latin typeface="Calibri" pitchFamily="34" charset="0"/>
              </a:rPr>
              <a:t>How could highway systems affect animals such as the tiger salamande</a:t>
            </a:r>
            <a:r>
              <a:rPr lang="en-US" sz="2400" b="1" dirty="0">
                <a:latin typeface="Calibri" pitchFamily="34" charset="0"/>
              </a:rPr>
              <a:t>r</a:t>
            </a:r>
            <a:r>
              <a:rPr lang="en-US" sz="2400" b="1" dirty="0" smtClean="0">
                <a:latin typeface="Calibri" pitchFamily="34" charset="0"/>
              </a:rPr>
              <a:t>?</a:t>
            </a:r>
          </a:p>
          <a:p>
            <a:endParaRPr lang="en-US" sz="2400" dirty="0">
              <a:latin typeface="Calibri" pitchFamily="34" charset="0"/>
            </a:endParaRPr>
          </a:p>
          <a:p>
            <a:r>
              <a:rPr lang="en-US" sz="2400" b="1" dirty="0">
                <a:latin typeface="Calibri" pitchFamily="34" charset="0"/>
              </a:rPr>
              <a:t>A	</a:t>
            </a:r>
            <a:r>
              <a:rPr lang="en-US" sz="2400" dirty="0">
                <a:latin typeface="Calibri" pitchFamily="34" charset="0"/>
              </a:rPr>
              <a:t>Tiger salamander habitats may be exposed to less </a:t>
            </a:r>
            <a:r>
              <a:rPr lang="en-US" sz="2400" dirty="0" smtClean="0">
                <a:latin typeface="Calibri" pitchFamily="34" charset="0"/>
              </a:rPr>
              <a:t>	pollution</a:t>
            </a:r>
            <a:r>
              <a:rPr lang="en-US" sz="2400" dirty="0">
                <a:latin typeface="Calibri" pitchFamily="34" charset="0"/>
              </a:rPr>
              <a:t>.</a:t>
            </a:r>
          </a:p>
          <a:p>
            <a:r>
              <a:rPr lang="en-US" sz="2400" b="1" dirty="0">
                <a:solidFill>
                  <a:srgbClr val="FF0000"/>
                </a:solidFill>
                <a:latin typeface="Calibri" pitchFamily="34" charset="0"/>
              </a:rPr>
              <a:t>B</a:t>
            </a:r>
            <a:r>
              <a:rPr lang="en-US" sz="2400" dirty="0">
                <a:solidFill>
                  <a:srgbClr val="FF0000"/>
                </a:solidFill>
                <a:latin typeface="Calibri" pitchFamily="34" charset="0"/>
              </a:rPr>
              <a:t>	Tiger salamanders may be cut off from important </a:t>
            </a:r>
            <a:r>
              <a:rPr lang="en-US" sz="2400" dirty="0" smtClean="0">
                <a:solidFill>
                  <a:srgbClr val="FF0000"/>
                </a:solidFill>
                <a:latin typeface="Calibri" pitchFamily="34" charset="0"/>
              </a:rPr>
              <a:t>	resources</a:t>
            </a:r>
            <a:r>
              <a:rPr lang="en-US" sz="2400" dirty="0">
                <a:solidFill>
                  <a:srgbClr val="FF0000"/>
                </a:solidFill>
                <a:latin typeface="Calibri" pitchFamily="34" charset="0"/>
              </a:rPr>
              <a:t>.</a:t>
            </a:r>
          </a:p>
          <a:p>
            <a:r>
              <a:rPr lang="en-US" sz="2400" b="1" dirty="0">
                <a:latin typeface="Calibri" pitchFamily="34" charset="0"/>
              </a:rPr>
              <a:t>C</a:t>
            </a:r>
            <a:r>
              <a:rPr lang="en-US" sz="2400" dirty="0">
                <a:latin typeface="Calibri" pitchFamily="34" charset="0"/>
              </a:rPr>
              <a:t>	Tiger salamanders could improve their ability to </a:t>
            </a:r>
            <a:r>
              <a:rPr lang="en-US" sz="2400" dirty="0" smtClean="0">
                <a:latin typeface="Calibri" pitchFamily="34" charset="0"/>
              </a:rPr>
              <a:t>	remember </a:t>
            </a:r>
            <a:r>
              <a:rPr lang="en-US" sz="2400" dirty="0">
                <a:latin typeface="Calibri" pitchFamily="34" charset="0"/>
              </a:rPr>
              <a:t>roads.</a:t>
            </a:r>
          </a:p>
          <a:p>
            <a:r>
              <a:rPr lang="en-US" sz="2400" b="1" dirty="0">
                <a:latin typeface="Calibri" pitchFamily="34" charset="0"/>
              </a:rPr>
              <a:t>D</a:t>
            </a:r>
            <a:r>
              <a:rPr lang="en-US" sz="2400" dirty="0">
                <a:latin typeface="Calibri" pitchFamily="34" charset="0"/>
              </a:rPr>
              <a:t>	Tiger salamander habitats within ecosystems could </a:t>
            </a:r>
            <a:r>
              <a:rPr lang="en-US" sz="2400" dirty="0" smtClean="0">
                <a:latin typeface="Calibri" pitchFamily="34" charset="0"/>
              </a:rPr>
              <a:t>	become </a:t>
            </a:r>
            <a:r>
              <a:rPr lang="en-US" sz="2400" dirty="0">
                <a:latin typeface="Calibri" pitchFamily="34" charset="0"/>
              </a:rPr>
              <a:t>larger.</a:t>
            </a:r>
          </a:p>
        </p:txBody>
      </p:sp>
    </p:spTree>
    <p:extLst>
      <p:ext uri="{BB962C8B-B14F-4D97-AF65-F5344CB8AC3E}">
        <p14:creationId xmlns:p14="http://schemas.microsoft.com/office/powerpoint/2010/main" val="101990894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1"/>
          <p:cNvSpPr>
            <a:spLocks noChangeArrowheads="1"/>
          </p:cNvSpPr>
          <p:nvPr/>
        </p:nvSpPr>
        <p:spPr bwMode="auto">
          <a:xfrm>
            <a:off x="596900" y="744538"/>
            <a:ext cx="8026400" cy="5262980"/>
          </a:xfrm>
          <a:prstGeom prst="rect">
            <a:avLst/>
          </a:prstGeom>
          <a:noFill/>
          <a:ln w="9525">
            <a:noFill/>
            <a:miter lim="800000"/>
            <a:headEnd/>
            <a:tailEnd/>
          </a:ln>
        </p:spPr>
        <p:txBody>
          <a:bodyPr wrap="square">
            <a:spAutoFit/>
          </a:bodyPr>
          <a:lstStyle/>
          <a:p>
            <a:r>
              <a:rPr lang="en-US" sz="2800" b="1" dirty="0" smtClean="0">
                <a:latin typeface="Calibri" pitchFamily="34" charset="0"/>
              </a:rPr>
              <a:t>25. The </a:t>
            </a:r>
            <a:r>
              <a:rPr lang="en-US" sz="2800" b="1" dirty="0">
                <a:latin typeface="Calibri" pitchFamily="34" charset="0"/>
              </a:rPr>
              <a:t>Great Barrier Reef has a number of endangered species which live only in that ecosystem.  What would MOST LIKELY happen if pollution killed most of the coral that made up the reef</a:t>
            </a:r>
            <a:r>
              <a:rPr lang="en-US" sz="2800" b="1" dirty="0" smtClean="0">
                <a:latin typeface="Calibri" pitchFamily="34" charset="0"/>
              </a:rPr>
              <a:t>?</a:t>
            </a:r>
          </a:p>
          <a:p>
            <a:endParaRPr lang="en-US" sz="2800" dirty="0">
              <a:latin typeface="Calibri" pitchFamily="34" charset="0"/>
            </a:endParaRPr>
          </a:p>
          <a:p>
            <a:r>
              <a:rPr lang="en-US" sz="2800" b="1" dirty="0">
                <a:latin typeface="Calibri" pitchFamily="34" charset="0"/>
              </a:rPr>
              <a:t>A</a:t>
            </a:r>
            <a:r>
              <a:rPr lang="en-US" sz="2800" dirty="0">
                <a:latin typeface="Calibri" pitchFamily="34" charset="0"/>
              </a:rPr>
              <a:t>	The endangered species might become extinct.</a:t>
            </a:r>
          </a:p>
          <a:p>
            <a:r>
              <a:rPr lang="en-US" sz="2800" b="1" dirty="0">
                <a:latin typeface="Calibri" pitchFamily="34" charset="0"/>
              </a:rPr>
              <a:t>B</a:t>
            </a:r>
            <a:r>
              <a:rPr lang="en-US" sz="2800" dirty="0">
                <a:latin typeface="Calibri" pitchFamily="34" charset="0"/>
              </a:rPr>
              <a:t>	The animals on the reef would find a new habitat.</a:t>
            </a:r>
          </a:p>
          <a:p>
            <a:r>
              <a:rPr lang="en-US" sz="2800" b="1" dirty="0">
                <a:latin typeface="Calibri" pitchFamily="34" charset="0"/>
              </a:rPr>
              <a:t>C</a:t>
            </a:r>
            <a:r>
              <a:rPr lang="en-US" sz="2800" dirty="0">
                <a:latin typeface="Calibri" pitchFamily="34" charset="0"/>
              </a:rPr>
              <a:t>	The population size of the endangered species </a:t>
            </a:r>
            <a:r>
              <a:rPr lang="en-US" sz="2800" dirty="0" smtClean="0">
                <a:latin typeface="Calibri" pitchFamily="34" charset="0"/>
              </a:rPr>
              <a:t>	would </a:t>
            </a:r>
            <a:r>
              <a:rPr lang="en-US" sz="2800" dirty="0">
                <a:latin typeface="Calibri" pitchFamily="34" charset="0"/>
              </a:rPr>
              <a:t>increase.</a:t>
            </a:r>
          </a:p>
          <a:p>
            <a:r>
              <a:rPr lang="en-US" sz="2800" b="1" dirty="0">
                <a:latin typeface="Calibri" pitchFamily="34" charset="0"/>
              </a:rPr>
              <a:t>D</a:t>
            </a:r>
            <a:r>
              <a:rPr lang="en-US" sz="2800" dirty="0">
                <a:latin typeface="Calibri" pitchFamily="34" charset="0"/>
              </a:rPr>
              <a:t>	The endangered species would take the niche of </a:t>
            </a:r>
            <a:r>
              <a:rPr lang="en-US" sz="2800" dirty="0" smtClean="0">
                <a:latin typeface="Calibri" pitchFamily="34" charset="0"/>
              </a:rPr>
              <a:t>	the </a:t>
            </a:r>
            <a:r>
              <a:rPr lang="en-US" sz="2800" dirty="0">
                <a:latin typeface="Calibri" pitchFamily="34" charset="0"/>
              </a:rPr>
              <a:t>dead coral.</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1"/>
          <p:cNvSpPr>
            <a:spLocks noChangeArrowheads="1"/>
          </p:cNvSpPr>
          <p:nvPr/>
        </p:nvSpPr>
        <p:spPr bwMode="auto">
          <a:xfrm>
            <a:off x="596900" y="744538"/>
            <a:ext cx="8026400" cy="5262980"/>
          </a:xfrm>
          <a:prstGeom prst="rect">
            <a:avLst/>
          </a:prstGeom>
          <a:noFill/>
          <a:ln w="9525">
            <a:noFill/>
            <a:miter lim="800000"/>
            <a:headEnd/>
            <a:tailEnd/>
          </a:ln>
        </p:spPr>
        <p:txBody>
          <a:bodyPr wrap="square">
            <a:spAutoFit/>
          </a:bodyPr>
          <a:lstStyle/>
          <a:p>
            <a:r>
              <a:rPr lang="en-US" sz="2800" b="1" dirty="0" smtClean="0">
                <a:latin typeface="Calibri" pitchFamily="34" charset="0"/>
              </a:rPr>
              <a:t>25. The </a:t>
            </a:r>
            <a:r>
              <a:rPr lang="en-US" sz="2800" b="1" dirty="0">
                <a:latin typeface="Calibri" pitchFamily="34" charset="0"/>
              </a:rPr>
              <a:t>Great Barrier Reef has a number of endangered species which live only in that ecosystem.  What would MOST LIKELY happen if </a:t>
            </a:r>
            <a:r>
              <a:rPr lang="en-US" sz="2800" b="1" dirty="0">
                <a:solidFill>
                  <a:srgbClr val="FF0000"/>
                </a:solidFill>
                <a:latin typeface="Calibri" pitchFamily="34" charset="0"/>
              </a:rPr>
              <a:t>pollution killed most of the coral </a:t>
            </a:r>
            <a:r>
              <a:rPr lang="en-US" sz="2800" b="1" dirty="0">
                <a:latin typeface="Calibri" pitchFamily="34" charset="0"/>
              </a:rPr>
              <a:t>that made up the reef</a:t>
            </a:r>
            <a:r>
              <a:rPr lang="en-US" sz="2800" b="1" dirty="0" smtClean="0">
                <a:latin typeface="Calibri" pitchFamily="34" charset="0"/>
              </a:rPr>
              <a:t>?</a:t>
            </a:r>
          </a:p>
          <a:p>
            <a:endParaRPr lang="en-US" sz="2800" dirty="0">
              <a:latin typeface="Calibri" pitchFamily="34" charset="0"/>
            </a:endParaRPr>
          </a:p>
          <a:p>
            <a:r>
              <a:rPr lang="en-US" sz="2800" b="1" dirty="0">
                <a:solidFill>
                  <a:srgbClr val="FF0000"/>
                </a:solidFill>
                <a:latin typeface="Calibri" pitchFamily="34" charset="0"/>
              </a:rPr>
              <a:t>A</a:t>
            </a:r>
            <a:r>
              <a:rPr lang="en-US" sz="2800" dirty="0">
                <a:solidFill>
                  <a:srgbClr val="FF0000"/>
                </a:solidFill>
                <a:latin typeface="Calibri" pitchFamily="34" charset="0"/>
              </a:rPr>
              <a:t>	The endangered species might become extinct.</a:t>
            </a:r>
          </a:p>
          <a:p>
            <a:r>
              <a:rPr lang="en-US" sz="2800" b="1" dirty="0">
                <a:latin typeface="Calibri" pitchFamily="34" charset="0"/>
              </a:rPr>
              <a:t>B</a:t>
            </a:r>
            <a:r>
              <a:rPr lang="en-US" sz="2800" dirty="0">
                <a:latin typeface="Calibri" pitchFamily="34" charset="0"/>
              </a:rPr>
              <a:t>	The animals on the reef would find a new habitat.</a:t>
            </a:r>
          </a:p>
          <a:p>
            <a:r>
              <a:rPr lang="en-US" sz="2800" b="1" dirty="0">
                <a:latin typeface="Calibri" pitchFamily="34" charset="0"/>
              </a:rPr>
              <a:t>C</a:t>
            </a:r>
            <a:r>
              <a:rPr lang="en-US" sz="2800" dirty="0">
                <a:latin typeface="Calibri" pitchFamily="34" charset="0"/>
              </a:rPr>
              <a:t>	The population size of the endangered species </a:t>
            </a:r>
            <a:r>
              <a:rPr lang="en-US" sz="2800" dirty="0" smtClean="0">
                <a:latin typeface="Calibri" pitchFamily="34" charset="0"/>
              </a:rPr>
              <a:t>	would </a:t>
            </a:r>
            <a:r>
              <a:rPr lang="en-US" sz="2800" dirty="0">
                <a:latin typeface="Calibri" pitchFamily="34" charset="0"/>
              </a:rPr>
              <a:t>increase.</a:t>
            </a:r>
          </a:p>
          <a:p>
            <a:r>
              <a:rPr lang="en-US" sz="2800" b="1" dirty="0">
                <a:latin typeface="Calibri" pitchFamily="34" charset="0"/>
              </a:rPr>
              <a:t>D</a:t>
            </a:r>
            <a:r>
              <a:rPr lang="en-US" sz="2800" dirty="0">
                <a:latin typeface="Calibri" pitchFamily="34" charset="0"/>
              </a:rPr>
              <a:t>	The endangered species would take the niche of </a:t>
            </a:r>
            <a:r>
              <a:rPr lang="en-US" sz="2800" dirty="0" smtClean="0">
                <a:latin typeface="Calibri" pitchFamily="34" charset="0"/>
              </a:rPr>
              <a:t>	the </a:t>
            </a:r>
            <a:r>
              <a:rPr lang="en-US" sz="2800" dirty="0">
                <a:latin typeface="Calibri" pitchFamily="34" charset="0"/>
              </a:rPr>
              <a:t>dead coral.</a:t>
            </a:r>
          </a:p>
        </p:txBody>
      </p:sp>
    </p:spTree>
    <p:extLst>
      <p:ext uri="{BB962C8B-B14F-4D97-AF65-F5344CB8AC3E}">
        <p14:creationId xmlns:p14="http://schemas.microsoft.com/office/powerpoint/2010/main" val="3022808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3"/>
          <p:cNvSpPr>
            <a:spLocks noChangeArrowheads="1"/>
          </p:cNvSpPr>
          <p:nvPr/>
        </p:nvSpPr>
        <p:spPr bwMode="auto">
          <a:xfrm>
            <a:off x="603250" y="3311525"/>
            <a:ext cx="7710488" cy="3287713"/>
          </a:xfrm>
          <a:prstGeom prst="rect">
            <a:avLst/>
          </a:prstGeom>
          <a:noFill/>
          <a:ln w="9525">
            <a:noFill/>
            <a:miter lim="800000"/>
            <a:headEnd/>
            <a:tailEnd/>
          </a:ln>
        </p:spPr>
        <p:txBody>
          <a:bodyPr>
            <a:spAutoFit/>
          </a:bodyPr>
          <a:lstStyle/>
          <a:p>
            <a:r>
              <a:rPr lang="en-US" sz="2400" b="1">
                <a:latin typeface="Calibri" pitchFamily="34" charset="0"/>
              </a:rPr>
              <a:t>2. According to the chart, what would most likely happen in an ecosystem if there were a </a:t>
            </a:r>
            <a:r>
              <a:rPr lang="en-US" sz="2400" b="1">
                <a:solidFill>
                  <a:srgbClr val="FF0000"/>
                </a:solidFill>
                <a:latin typeface="Calibri" pitchFamily="34" charset="0"/>
              </a:rPr>
              <a:t>sudden decrease</a:t>
            </a:r>
            <a:r>
              <a:rPr lang="en-US" sz="2400" b="1">
                <a:latin typeface="Calibri" pitchFamily="34" charset="0"/>
              </a:rPr>
              <a:t> in the number of bacteria and fungi?</a:t>
            </a:r>
          </a:p>
          <a:p>
            <a:endParaRPr lang="en-US" sz="2400">
              <a:latin typeface="Calibri" pitchFamily="34" charset="0"/>
            </a:endParaRPr>
          </a:p>
          <a:p>
            <a:r>
              <a:rPr lang="en-US" sz="2400" b="1">
                <a:latin typeface="Calibri" pitchFamily="34" charset="0"/>
              </a:rPr>
              <a:t>A 	</a:t>
            </a:r>
            <a:r>
              <a:rPr lang="en-US" sz="2400">
                <a:latin typeface="Calibri" pitchFamily="34" charset="0"/>
              </a:rPr>
              <a:t>The number of plants would increase.</a:t>
            </a:r>
          </a:p>
          <a:p>
            <a:r>
              <a:rPr lang="en-US" sz="2400" b="1">
                <a:latin typeface="Calibri" pitchFamily="34" charset="0"/>
              </a:rPr>
              <a:t>B 	</a:t>
            </a:r>
            <a:r>
              <a:rPr lang="en-US" sz="2400">
                <a:latin typeface="Calibri" pitchFamily="34" charset="0"/>
              </a:rPr>
              <a:t>The number of bees would increase.</a:t>
            </a:r>
          </a:p>
          <a:p>
            <a:r>
              <a:rPr lang="en-US" sz="2400" b="1">
                <a:solidFill>
                  <a:srgbClr val="FF0000"/>
                </a:solidFill>
                <a:latin typeface="Calibri" pitchFamily="34" charset="0"/>
              </a:rPr>
              <a:t>C 	</a:t>
            </a:r>
            <a:r>
              <a:rPr lang="en-US" sz="2400">
                <a:solidFill>
                  <a:srgbClr val="FF0000"/>
                </a:solidFill>
                <a:latin typeface="Calibri" pitchFamily="34" charset="0"/>
              </a:rPr>
              <a:t>The amount of nutrients in the soil would decrease.</a:t>
            </a:r>
          </a:p>
          <a:p>
            <a:r>
              <a:rPr lang="en-US" sz="2400" b="1">
                <a:latin typeface="Calibri" pitchFamily="34" charset="0"/>
              </a:rPr>
              <a:t>D 	</a:t>
            </a:r>
            <a:r>
              <a:rPr lang="en-US" sz="2400">
                <a:latin typeface="Calibri" pitchFamily="34" charset="0"/>
              </a:rPr>
              <a:t>The amount of water in the air would decrease.</a:t>
            </a:r>
          </a:p>
          <a:p>
            <a:r>
              <a:rPr lang="en-US" b="1">
                <a:latin typeface="Calibri" pitchFamily="34" charset="0"/>
              </a:rPr>
              <a:t> </a:t>
            </a:r>
            <a:endParaRPr lang="en-US">
              <a:latin typeface="Calibri" pitchFamily="34" charset="0"/>
            </a:endParaRPr>
          </a:p>
        </p:txBody>
      </p:sp>
      <p:sp>
        <p:nvSpPr>
          <p:cNvPr id="22530" name="Rectangle 4"/>
          <p:cNvSpPr>
            <a:spLocks noChangeArrowheads="1"/>
          </p:cNvSpPr>
          <p:nvPr/>
        </p:nvSpPr>
        <p:spPr bwMode="auto">
          <a:xfrm>
            <a:off x="195263" y="292100"/>
            <a:ext cx="2352675" cy="368300"/>
          </a:xfrm>
          <a:prstGeom prst="rect">
            <a:avLst/>
          </a:prstGeom>
          <a:noFill/>
          <a:ln w="9525">
            <a:noFill/>
            <a:miter lim="800000"/>
            <a:headEnd/>
            <a:tailEnd/>
          </a:ln>
        </p:spPr>
        <p:txBody>
          <a:bodyPr wrap="none">
            <a:spAutoFit/>
          </a:bodyPr>
          <a:lstStyle/>
          <a:p>
            <a:r>
              <a:rPr lang="en-US" b="1">
                <a:solidFill>
                  <a:srgbClr val="FF0000"/>
                </a:solidFill>
                <a:latin typeface="Calibri" pitchFamily="34" charset="0"/>
              </a:rPr>
              <a:t>TAKS Study Guide, #13</a:t>
            </a:r>
            <a:endParaRPr lang="en-US">
              <a:solidFill>
                <a:srgbClr val="FF0000"/>
              </a:solidFill>
              <a:latin typeface="Calibri" pitchFamily="34" charset="0"/>
            </a:endParaRPr>
          </a:p>
        </p:txBody>
      </p:sp>
      <p:pic>
        <p:nvPicPr>
          <p:cNvPr id="22531" name="Picture 5"/>
          <p:cNvPicPr>
            <a:picLocks noChangeAspect="1"/>
          </p:cNvPicPr>
          <p:nvPr/>
        </p:nvPicPr>
        <p:blipFill>
          <a:blip r:embed="rId3"/>
          <a:srcRect/>
          <a:stretch>
            <a:fillRect/>
          </a:stretch>
        </p:blipFill>
        <p:spPr bwMode="auto">
          <a:xfrm>
            <a:off x="603250" y="660400"/>
            <a:ext cx="7666038" cy="2473325"/>
          </a:xfrm>
          <a:prstGeom prst="rect">
            <a:avLst/>
          </a:prstGeom>
          <a:noFill/>
          <a:ln w="9525">
            <a:noFill/>
            <a:miter lim="800000"/>
            <a:headEnd/>
            <a:tailEnd/>
          </a:ln>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1"/>
          <p:cNvSpPr>
            <a:spLocks noChangeArrowheads="1"/>
          </p:cNvSpPr>
          <p:nvPr/>
        </p:nvSpPr>
        <p:spPr bwMode="auto">
          <a:xfrm>
            <a:off x="863600" y="730250"/>
            <a:ext cx="7861300" cy="4832093"/>
          </a:xfrm>
          <a:prstGeom prst="rect">
            <a:avLst/>
          </a:prstGeom>
          <a:noFill/>
          <a:ln w="9525">
            <a:noFill/>
            <a:miter lim="800000"/>
            <a:headEnd/>
            <a:tailEnd/>
          </a:ln>
        </p:spPr>
        <p:txBody>
          <a:bodyPr wrap="square">
            <a:spAutoFit/>
          </a:bodyPr>
          <a:lstStyle/>
          <a:p>
            <a:r>
              <a:rPr lang="en-US" sz="2800" b="1" dirty="0" smtClean="0">
                <a:latin typeface="Calibri" pitchFamily="34" charset="0"/>
              </a:rPr>
              <a:t>26. A </a:t>
            </a:r>
            <a:r>
              <a:rPr lang="en-US" sz="2800" b="1" dirty="0">
                <a:latin typeface="Calibri" pitchFamily="34" charset="0"/>
              </a:rPr>
              <a:t>species of giant pandas lives only in central China.  Bamboo, a tall, green tropical plant, is the main food source for these animals.  Large areas of bamboo are being cut down in central China to make room for growing other crops.  What will MOST LIKELY happen to these giant pandas</a:t>
            </a:r>
            <a:r>
              <a:rPr lang="en-US" sz="2800" b="1" dirty="0" smtClean="0">
                <a:latin typeface="Calibri" pitchFamily="34" charset="0"/>
              </a:rPr>
              <a:t>?</a:t>
            </a:r>
          </a:p>
          <a:p>
            <a:endParaRPr lang="en-US" sz="2800" dirty="0">
              <a:latin typeface="Calibri" pitchFamily="34" charset="0"/>
            </a:endParaRPr>
          </a:p>
          <a:p>
            <a:r>
              <a:rPr lang="en-US" sz="2800" b="1" dirty="0">
                <a:latin typeface="Calibri" pitchFamily="34" charset="0"/>
              </a:rPr>
              <a:t>A</a:t>
            </a:r>
            <a:r>
              <a:rPr lang="en-US" sz="2800" dirty="0">
                <a:latin typeface="Calibri" pitchFamily="34" charset="0"/>
              </a:rPr>
              <a:t>	They will become endangered or extinct.</a:t>
            </a:r>
          </a:p>
          <a:p>
            <a:r>
              <a:rPr lang="en-US" sz="2800" b="1" dirty="0">
                <a:latin typeface="Calibri" pitchFamily="34" charset="0"/>
              </a:rPr>
              <a:t>B</a:t>
            </a:r>
            <a:r>
              <a:rPr lang="en-US" sz="2800" dirty="0">
                <a:latin typeface="Calibri" pitchFamily="34" charset="0"/>
              </a:rPr>
              <a:t>	They will migrate to warmer areas of China.</a:t>
            </a:r>
          </a:p>
          <a:p>
            <a:r>
              <a:rPr lang="en-US" sz="2800" b="1" dirty="0">
                <a:latin typeface="Calibri" pitchFamily="34" charset="0"/>
              </a:rPr>
              <a:t>C</a:t>
            </a:r>
            <a:r>
              <a:rPr lang="en-US" sz="2800" dirty="0">
                <a:latin typeface="Calibri" pitchFamily="34" charset="0"/>
              </a:rPr>
              <a:t>	They will become carnivores.</a:t>
            </a:r>
          </a:p>
          <a:p>
            <a:r>
              <a:rPr lang="en-US" sz="2800" b="1" dirty="0">
                <a:latin typeface="Calibri" pitchFamily="34" charset="0"/>
              </a:rPr>
              <a:t>D</a:t>
            </a:r>
            <a:r>
              <a:rPr lang="en-US" sz="2800" dirty="0">
                <a:latin typeface="Calibri" pitchFamily="34" charset="0"/>
              </a:rPr>
              <a:t>	They will begin to live in caves.</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1"/>
          <p:cNvSpPr>
            <a:spLocks noChangeArrowheads="1"/>
          </p:cNvSpPr>
          <p:nvPr/>
        </p:nvSpPr>
        <p:spPr bwMode="auto">
          <a:xfrm>
            <a:off x="863600" y="730250"/>
            <a:ext cx="7861300" cy="4832093"/>
          </a:xfrm>
          <a:prstGeom prst="rect">
            <a:avLst/>
          </a:prstGeom>
          <a:noFill/>
          <a:ln w="9525">
            <a:noFill/>
            <a:miter lim="800000"/>
            <a:headEnd/>
            <a:tailEnd/>
          </a:ln>
        </p:spPr>
        <p:txBody>
          <a:bodyPr wrap="square">
            <a:spAutoFit/>
          </a:bodyPr>
          <a:lstStyle/>
          <a:p>
            <a:r>
              <a:rPr lang="en-US" sz="2800" b="1" dirty="0" smtClean="0">
                <a:latin typeface="Calibri" pitchFamily="34" charset="0"/>
              </a:rPr>
              <a:t>26. A </a:t>
            </a:r>
            <a:r>
              <a:rPr lang="en-US" sz="2800" b="1" dirty="0">
                <a:latin typeface="Calibri" pitchFamily="34" charset="0"/>
              </a:rPr>
              <a:t>species of giant pandas lives only in central China.  Bamboo, a tall, green tropical plant, is the main food source for these animals.  </a:t>
            </a:r>
            <a:r>
              <a:rPr lang="en-US" sz="2800" b="1" dirty="0">
                <a:solidFill>
                  <a:srgbClr val="FF0000"/>
                </a:solidFill>
                <a:latin typeface="Calibri" pitchFamily="34" charset="0"/>
              </a:rPr>
              <a:t>Large areas of bamboo are being cut down</a:t>
            </a:r>
            <a:r>
              <a:rPr lang="en-US" sz="2800" b="1" dirty="0">
                <a:latin typeface="Calibri" pitchFamily="34" charset="0"/>
              </a:rPr>
              <a:t> in central China to make room for growing other crops.  What will MOST LIKELY happen to these giant pandas</a:t>
            </a:r>
            <a:r>
              <a:rPr lang="en-US" sz="2800" b="1" dirty="0" smtClean="0">
                <a:latin typeface="Calibri" pitchFamily="34" charset="0"/>
              </a:rPr>
              <a:t>?</a:t>
            </a:r>
          </a:p>
          <a:p>
            <a:endParaRPr lang="en-US" sz="2800" dirty="0">
              <a:latin typeface="Calibri" pitchFamily="34" charset="0"/>
            </a:endParaRPr>
          </a:p>
          <a:p>
            <a:r>
              <a:rPr lang="en-US" sz="2800" b="1" dirty="0">
                <a:solidFill>
                  <a:srgbClr val="FF0000"/>
                </a:solidFill>
                <a:latin typeface="Calibri" pitchFamily="34" charset="0"/>
              </a:rPr>
              <a:t>A</a:t>
            </a:r>
            <a:r>
              <a:rPr lang="en-US" sz="2800" dirty="0">
                <a:solidFill>
                  <a:srgbClr val="FF0000"/>
                </a:solidFill>
                <a:latin typeface="Calibri" pitchFamily="34" charset="0"/>
              </a:rPr>
              <a:t>	They will become endangered or extinct.</a:t>
            </a:r>
          </a:p>
          <a:p>
            <a:r>
              <a:rPr lang="en-US" sz="2800" b="1" dirty="0">
                <a:latin typeface="Calibri" pitchFamily="34" charset="0"/>
              </a:rPr>
              <a:t>B</a:t>
            </a:r>
            <a:r>
              <a:rPr lang="en-US" sz="2800" dirty="0">
                <a:latin typeface="Calibri" pitchFamily="34" charset="0"/>
              </a:rPr>
              <a:t>	They will migrate to warmer areas of China.</a:t>
            </a:r>
          </a:p>
          <a:p>
            <a:r>
              <a:rPr lang="en-US" sz="2800" b="1" dirty="0">
                <a:latin typeface="Calibri" pitchFamily="34" charset="0"/>
              </a:rPr>
              <a:t>C</a:t>
            </a:r>
            <a:r>
              <a:rPr lang="en-US" sz="2800" dirty="0">
                <a:latin typeface="Calibri" pitchFamily="34" charset="0"/>
              </a:rPr>
              <a:t>	They will become carnivores.</a:t>
            </a:r>
          </a:p>
          <a:p>
            <a:r>
              <a:rPr lang="en-US" sz="2800" b="1" dirty="0">
                <a:latin typeface="Calibri" pitchFamily="34" charset="0"/>
              </a:rPr>
              <a:t>D</a:t>
            </a:r>
            <a:r>
              <a:rPr lang="en-US" sz="2800" dirty="0">
                <a:latin typeface="Calibri" pitchFamily="34" charset="0"/>
              </a:rPr>
              <a:t>	They will begin to live in caves.</a:t>
            </a:r>
          </a:p>
        </p:txBody>
      </p:sp>
    </p:spTree>
    <p:extLst>
      <p:ext uri="{BB962C8B-B14F-4D97-AF65-F5344CB8AC3E}">
        <p14:creationId xmlns:p14="http://schemas.microsoft.com/office/powerpoint/2010/main" val="272542100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1"/>
          <p:cNvSpPr>
            <a:spLocks noChangeArrowheads="1"/>
          </p:cNvSpPr>
          <p:nvPr/>
        </p:nvSpPr>
        <p:spPr bwMode="auto">
          <a:xfrm>
            <a:off x="711200" y="812800"/>
            <a:ext cx="7861300" cy="4062651"/>
          </a:xfrm>
          <a:prstGeom prst="rect">
            <a:avLst/>
          </a:prstGeom>
          <a:noFill/>
          <a:ln w="9525">
            <a:noFill/>
            <a:miter lim="800000"/>
            <a:headEnd/>
            <a:tailEnd/>
          </a:ln>
        </p:spPr>
        <p:txBody>
          <a:bodyPr wrap="square">
            <a:spAutoFit/>
          </a:bodyPr>
          <a:lstStyle/>
          <a:p>
            <a:r>
              <a:rPr lang="en-US" b="1" dirty="0">
                <a:latin typeface="Calibri" pitchFamily="34" charset="0"/>
              </a:rPr>
              <a:t> </a:t>
            </a:r>
            <a:endParaRPr lang="en-US" dirty="0">
              <a:latin typeface="Calibri" pitchFamily="34" charset="0"/>
            </a:endParaRPr>
          </a:p>
          <a:p>
            <a:r>
              <a:rPr lang="en-US" sz="2400" b="1" dirty="0" smtClean="0">
                <a:latin typeface="Calibri" pitchFamily="34" charset="0"/>
              </a:rPr>
              <a:t>27. The </a:t>
            </a:r>
            <a:r>
              <a:rPr lang="en-US" sz="2400" b="1" dirty="0">
                <a:latin typeface="Calibri" pitchFamily="34" charset="0"/>
              </a:rPr>
              <a:t>marsh willow herb is a plant that naturally grows in the northeastern part of the United States.  It grows best in damp habitats.  Which of the following environmental changes would MOST LIKELY cause a decrease in the marsh willow herb population in an area</a:t>
            </a:r>
            <a:r>
              <a:rPr lang="en-US" sz="2400" b="1" dirty="0" smtClean="0">
                <a:latin typeface="Calibri" pitchFamily="34" charset="0"/>
              </a:rPr>
              <a:t>?</a:t>
            </a:r>
          </a:p>
          <a:p>
            <a:endParaRPr lang="en-US" sz="2400" dirty="0">
              <a:latin typeface="Calibri" pitchFamily="34" charset="0"/>
            </a:endParaRPr>
          </a:p>
          <a:p>
            <a:r>
              <a:rPr lang="en-US" sz="2400" b="1" dirty="0">
                <a:latin typeface="Calibri" pitchFamily="34" charset="0"/>
              </a:rPr>
              <a:t>A</a:t>
            </a:r>
            <a:r>
              <a:rPr lang="en-US" sz="2400" dirty="0">
                <a:latin typeface="Calibri" pitchFamily="34" charset="0"/>
              </a:rPr>
              <a:t>	A rainstorm lasting several weeks</a:t>
            </a:r>
          </a:p>
          <a:p>
            <a:r>
              <a:rPr lang="en-US" sz="2400" b="1" dirty="0">
                <a:latin typeface="Calibri" pitchFamily="34" charset="0"/>
              </a:rPr>
              <a:t>B</a:t>
            </a:r>
            <a:r>
              <a:rPr lang="en-US" sz="2400" dirty="0">
                <a:latin typeface="Calibri" pitchFamily="34" charset="0"/>
              </a:rPr>
              <a:t>	A drought lasting more than a year</a:t>
            </a:r>
          </a:p>
          <a:p>
            <a:r>
              <a:rPr lang="en-US" sz="2400" b="1" dirty="0">
                <a:latin typeface="Calibri" pitchFamily="34" charset="0"/>
              </a:rPr>
              <a:t>C</a:t>
            </a:r>
            <a:r>
              <a:rPr lang="en-US" sz="2400" dirty="0">
                <a:latin typeface="Calibri" pitchFamily="34" charset="0"/>
              </a:rPr>
              <a:t>	Unusually low temperatures during the month of July</a:t>
            </a:r>
          </a:p>
          <a:p>
            <a:r>
              <a:rPr lang="en-US" sz="2400" b="1" dirty="0">
                <a:latin typeface="Calibri" pitchFamily="34" charset="0"/>
              </a:rPr>
              <a:t>D</a:t>
            </a:r>
            <a:r>
              <a:rPr lang="en-US" sz="2400" dirty="0">
                <a:latin typeface="Calibri" pitchFamily="34" charset="0"/>
              </a:rPr>
              <a:t>	Unusually high temperatures during the month of January</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1"/>
          <p:cNvSpPr>
            <a:spLocks noChangeArrowheads="1"/>
          </p:cNvSpPr>
          <p:nvPr/>
        </p:nvSpPr>
        <p:spPr bwMode="auto">
          <a:xfrm>
            <a:off x="711200" y="812800"/>
            <a:ext cx="7861300" cy="4062651"/>
          </a:xfrm>
          <a:prstGeom prst="rect">
            <a:avLst/>
          </a:prstGeom>
          <a:noFill/>
          <a:ln w="9525">
            <a:noFill/>
            <a:miter lim="800000"/>
            <a:headEnd/>
            <a:tailEnd/>
          </a:ln>
        </p:spPr>
        <p:txBody>
          <a:bodyPr wrap="square">
            <a:spAutoFit/>
          </a:bodyPr>
          <a:lstStyle/>
          <a:p>
            <a:r>
              <a:rPr lang="en-US" b="1" dirty="0">
                <a:latin typeface="Calibri" pitchFamily="34" charset="0"/>
              </a:rPr>
              <a:t> </a:t>
            </a:r>
            <a:endParaRPr lang="en-US" dirty="0">
              <a:latin typeface="Calibri" pitchFamily="34" charset="0"/>
            </a:endParaRPr>
          </a:p>
          <a:p>
            <a:r>
              <a:rPr lang="en-US" sz="2400" b="1" dirty="0" smtClean="0">
                <a:latin typeface="Calibri" pitchFamily="34" charset="0"/>
              </a:rPr>
              <a:t>27. The </a:t>
            </a:r>
            <a:r>
              <a:rPr lang="en-US" sz="2400" b="1" dirty="0">
                <a:latin typeface="Calibri" pitchFamily="34" charset="0"/>
              </a:rPr>
              <a:t>marsh willow herb is a plant that naturally grows in the northeastern part of the United States.  </a:t>
            </a:r>
            <a:r>
              <a:rPr lang="en-US" sz="2400" b="1" dirty="0">
                <a:solidFill>
                  <a:srgbClr val="FF0000"/>
                </a:solidFill>
                <a:latin typeface="Calibri" pitchFamily="34" charset="0"/>
              </a:rPr>
              <a:t>It grows best in damp habitats</a:t>
            </a:r>
            <a:r>
              <a:rPr lang="en-US" sz="2400" b="1" dirty="0">
                <a:latin typeface="Calibri" pitchFamily="34" charset="0"/>
              </a:rPr>
              <a:t>.  Which of the following environmental changes would </a:t>
            </a:r>
            <a:r>
              <a:rPr lang="en-US" sz="2400" b="1" dirty="0">
                <a:solidFill>
                  <a:srgbClr val="FF0000"/>
                </a:solidFill>
                <a:latin typeface="Calibri" pitchFamily="34" charset="0"/>
              </a:rPr>
              <a:t>MOST LIKELY cause a decrease </a:t>
            </a:r>
            <a:r>
              <a:rPr lang="en-US" sz="2400" b="1" dirty="0">
                <a:latin typeface="Calibri" pitchFamily="34" charset="0"/>
              </a:rPr>
              <a:t>in the marsh willow herb population in an area</a:t>
            </a:r>
            <a:r>
              <a:rPr lang="en-US" sz="2400" b="1" dirty="0" smtClean="0">
                <a:latin typeface="Calibri" pitchFamily="34" charset="0"/>
              </a:rPr>
              <a:t>?</a:t>
            </a:r>
          </a:p>
          <a:p>
            <a:endParaRPr lang="en-US" sz="2400" dirty="0">
              <a:latin typeface="Calibri" pitchFamily="34" charset="0"/>
            </a:endParaRPr>
          </a:p>
          <a:p>
            <a:r>
              <a:rPr lang="en-US" sz="2400" b="1" dirty="0">
                <a:latin typeface="Calibri" pitchFamily="34" charset="0"/>
              </a:rPr>
              <a:t>A</a:t>
            </a:r>
            <a:r>
              <a:rPr lang="en-US" sz="2400" dirty="0">
                <a:latin typeface="Calibri" pitchFamily="34" charset="0"/>
              </a:rPr>
              <a:t>	A rainstorm lasting several weeks</a:t>
            </a:r>
          </a:p>
          <a:p>
            <a:r>
              <a:rPr lang="en-US" sz="2400" b="1" dirty="0">
                <a:solidFill>
                  <a:srgbClr val="FF0000"/>
                </a:solidFill>
                <a:latin typeface="Calibri" pitchFamily="34" charset="0"/>
              </a:rPr>
              <a:t>B</a:t>
            </a:r>
            <a:r>
              <a:rPr lang="en-US" sz="2400" dirty="0">
                <a:solidFill>
                  <a:srgbClr val="FF0000"/>
                </a:solidFill>
                <a:latin typeface="Calibri" pitchFamily="34" charset="0"/>
              </a:rPr>
              <a:t>	A drought lasting more than a year</a:t>
            </a:r>
          </a:p>
          <a:p>
            <a:r>
              <a:rPr lang="en-US" sz="2400" b="1" dirty="0">
                <a:latin typeface="Calibri" pitchFamily="34" charset="0"/>
              </a:rPr>
              <a:t>C</a:t>
            </a:r>
            <a:r>
              <a:rPr lang="en-US" sz="2400" dirty="0">
                <a:latin typeface="Calibri" pitchFamily="34" charset="0"/>
              </a:rPr>
              <a:t>	Unusually low temperatures during the month of July</a:t>
            </a:r>
          </a:p>
          <a:p>
            <a:r>
              <a:rPr lang="en-US" sz="2400" b="1" dirty="0">
                <a:latin typeface="Calibri" pitchFamily="34" charset="0"/>
              </a:rPr>
              <a:t>D</a:t>
            </a:r>
            <a:r>
              <a:rPr lang="en-US" sz="2400" dirty="0">
                <a:latin typeface="Calibri" pitchFamily="34" charset="0"/>
              </a:rPr>
              <a:t>	Unusually high temperatures during the month of January</a:t>
            </a:r>
          </a:p>
        </p:txBody>
      </p:sp>
    </p:spTree>
    <p:extLst>
      <p:ext uri="{BB962C8B-B14F-4D97-AF65-F5344CB8AC3E}">
        <p14:creationId xmlns:p14="http://schemas.microsoft.com/office/powerpoint/2010/main" val="109470757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1"/>
          <p:cNvSpPr>
            <a:spLocks noChangeArrowheads="1"/>
          </p:cNvSpPr>
          <p:nvPr/>
        </p:nvSpPr>
        <p:spPr bwMode="auto">
          <a:xfrm>
            <a:off x="177800" y="2883406"/>
            <a:ext cx="8763000" cy="3046988"/>
          </a:xfrm>
          <a:prstGeom prst="rect">
            <a:avLst/>
          </a:prstGeom>
          <a:noFill/>
          <a:ln w="9525">
            <a:noFill/>
            <a:miter lim="800000"/>
            <a:headEnd/>
            <a:tailEnd/>
          </a:ln>
        </p:spPr>
        <p:txBody>
          <a:bodyPr wrap="square">
            <a:spAutoFit/>
          </a:bodyPr>
          <a:lstStyle/>
          <a:p>
            <a:r>
              <a:rPr lang="en-US" sz="2400" b="1" dirty="0" smtClean="0">
                <a:latin typeface="Calibri" pitchFamily="34" charset="0"/>
              </a:rPr>
              <a:t>28. Teresa </a:t>
            </a:r>
            <a:r>
              <a:rPr lang="en-US" sz="2400" b="1" dirty="0">
                <a:latin typeface="Calibri" pitchFamily="34" charset="0"/>
              </a:rPr>
              <a:t>and Rafael each set up a terrarium for a class project.  Teresa never had to add water to her terrarium, but Rafael had to water his every other day.  Why do you think this happened</a:t>
            </a:r>
            <a:r>
              <a:rPr lang="en-US" sz="2400" b="1" dirty="0" smtClean="0">
                <a:latin typeface="Calibri" pitchFamily="34" charset="0"/>
              </a:rPr>
              <a:t>?</a:t>
            </a:r>
          </a:p>
          <a:p>
            <a:endParaRPr lang="en-US" sz="2400" dirty="0">
              <a:latin typeface="Calibri" pitchFamily="34" charset="0"/>
            </a:endParaRPr>
          </a:p>
          <a:p>
            <a:r>
              <a:rPr lang="en-US" sz="2400" b="1" dirty="0">
                <a:latin typeface="Calibri" pitchFamily="34" charset="0"/>
              </a:rPr>
              <a:t>A</a:t>
            </a:r>
            <a:r>
              <a:rPr lang="en-US" sz="2400" dirty="0">
                <a:latin typeface="Calibri" pitchFamily="34" charset="0"/>
              </a:rPr>
              <a:t>	Teresa poured more water in hers before closing it up.</a:t>
            </a:r>
          </a:p>
          <a:p>
            <a:r>
              <a:rPr lang="en-US" sz="2400" b="1" dirty="0">
                <a:latin typeface="Calibri" pitchFamily="34" charset="0"/>
              </a:rPr>
              <a:t>B</a:t>
            </a:r>
            <a:r>
              <a:rPr lang="en-US" sz="2400" dirty="0">
                <a:latin typeface="Calibri" pitchFamily="34" charset="0"/>
              </a:rPr>
              <a:t>	Rafael used different plants in his terrarium.</a:t>
            </a:r>
          </a:p>
          <a:p>
            <a:r>
              <a:rPr lang="en-US" sz="2400" b="1" dirty="0">
                <a:latin typeface="Calibri" pitchFamily="34" charset="0"/>
              </a:rPr>
              <a:t>C</a:t>
            </a:r>
            <a:r>
              <a:rPr lang="en-US" sz="2400" dirty="0">
                <a:latin typeface="Calibri" pitchFamily="34" charset="0"/>
              </a:rPr>
              <a:t>	Rafael left the top off and the water inside evaporated quickly.</a:t>
            </a:r>
          </a:p>
          <a:p>
            <a:r>
              <a:rPr lang="en-US" sz="2400" b="1" dirty="0">
                <a:latin typeface="Calibri" pitchFamily="34" charset="0"/>
              </a:rPr>
              <a:t>D</a:t>
            </a:r>
            <a:r>
              <a:rPr lang="en-US" sz="2400" dirty="0">
                <a:latin typeface="Calibri" pitchFamily="34" charset="0"/>
              </a:rPr>
              <a:t>	Teresa used more plant food than Rafael did.</a:t>
            </a:r>
          </a:p>
        </p:txBody>
      </p:sp>
      <p:pic>
        <p:nvPicPr>
          <p:cNvPr id="88066" name="Picture 2"/>
          <p:cNvPicPr>
            <a:picLocks noChangeAspect="1"/>
          </p:cNvPicPr>
          <p:nvPr/>
        </p:nvPicPr>
        <p:blipFill>
          <a:blip r:embed="rId3"/>
          <a:srcRect/>
          <a:stretch>
            <a:fillRect/>
          </a:stretch>
        </p:blipFill>
        <p:spPr bwMode="auto">
          <a:xfrm>
            <a:off x="2654300" y="152400"/>
            <a:ext cx="3111500" cy="2473244"/>
          </a:xfrm>
          <a:prstGeom prst="rect">
            <a:avLst/>
          </a:prstGeom>
          <a:noFill/>
          <a:ln w="9525">
            <a:noFill/>
            <a:miter lim="800000"/>
            <a:headEnd/>
            <a:tailEnd/>
          </a:ln>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1"/>
          <p:cNvSpPr>
            <a:spLocks noChangeArrowheads="1"/>
          </p:cNvSpPr>
          <p:nvPr/>
        </p:nvSpPr>
        <p:spPr bwMode="auto">
          <a:xfrm>
            <a:off x="177800" y="2883406"/>
            <a:ext cx="8763000" cy="3046988"/>
          </a:xfrm>
          <a:prstGeom prst="rect">
            <a:avLst/>
          </a:prstGeom>
          <a:noFill/>
          <a:ln w="9525">
            <a:noFill/>
            <a:miter lim="800000"/>
            <a:headEnd/>
            <a:tailEnd/>
          </a:ln>
        </p:spPr>
        <p:txBody>
          <a:bodyPr wrap="square">
            <a:spAutoFit/>
          </a:bodyPr>
          <a:lstStyle/>
          <a:p>
            <a:r>
              <a:rPr lang="en-US" sz="2400" b="1" dirty="0" smtClean="0">
                <a:latin typeface="Calibri" pitchFamily="34" charset="0"/>
              </a:rPr>
              <a:t>28. Teresa </a:t>
            </a:r>
            <a:r>
              <a:rPr lang="en-US" sz="2400" b="1" dirty="0">
                <a:latin typeface="Calibri" pitchFamily="34" charset="0"/>
              </a:rPr>
              <a:t>and Rafael each set up a terrarium for a class project.  </a:t>
            </a:r>
            <a:r>
              <a:rPr lang="en-US" sz="2400" b="1" dirty="0">
                <a:solidFill>
                  <a:srgbClr val="FF0000"/>
                </a:solidFill>
                <a:latin typeface="Calibri" pitchFamily="34" charset="0"/>
              </a:rPr>
              <a:t>Teresa never had to add water to her terrarium, but Rafael had to water his every other day</a:t>
            </a:r>
            <a:r>
              <a:rPr lang="en-US" sz="2400" b="1" dirty="0">
                <a:latin typeface="Calibri" pitchFamily="34" charset="0"/>
              </a:rPr>
              <a:t>.  </a:t>
            </a:r>
            <a:r>
              <a:rPr lang="en-US" sz="2400" b="1" dirty="0">
                <a:solidFill>
                  <a:srgbClr val="FF0000"/>
                </a:solidFill>
                <a:latin typeface="Calibri" pitchFamily="34" charset="0"/>
              </a:rPr>
              <a:t>Why</a:t>
            </a:r>
            <a:r>
              <a:rPr lang="en-US" sz="2400" b="1" dirty="0">
                <a:latin typeface="Calibri" pitchFamily="34" charset="0"/>
              </a:rPr>
              <a:t> do you think this happened</a:t>
            </a:r>
            <a:r>
              <a:rPr lang="en-US" sz="2400" b="1" dirty="0" smtClean="0">
                <a:latin typeface="Calibri" pitchFamily="34" charset="0"/>
              </a:rPr>
              <a:t>?</a:t>
            </a:r>
          </a:p>
          <a:p>
            <a:endParaRPr lang="en-US" sz="2400" dirty="0">
              <a:latin typeface="Calibri" pitchFamily="34" charset="0"/>
            </a:endParaRPr>
          </a:p>
          <a:p>
            <a:r>
              <a:rPr lang="en-US" sz="2400" b="1" dirty="0">
                <a:latin typeface="Calibri" pitchFamily="34" charset="0"/>
              </a:rPr>
              <a:t>A</a:t>
            </a:r>
            <a:r>
              <a:rPr lang="en-US" sz="2400" dirty="0">
                <a:latin typeface="Calibri" pitchFamily="34" charset="0"/>
              </a:rPr>
              <a:t>	Teresa poured more water in hers before closing it up.</a:t>
            </a:r>
          </a:p>
          <a:p>
            <a:r>
              <a:rPr lang="en-US" sz="2400" b="1" dirty="0">
                <a:latin typeface="Calibri" pitchFamily="34" charset="0"/>
              </a:rPr>
              <a:t>B</a:t>
            </a:r>
            <a:r>
              <a:rPr lang="en-US" sz="2400" dirty="0">
                <a:latin typeface="Calibri" pitchFamily="34" charset="0"/>
              </a:rPr>
              <a:t>	Rafael used different plants in his terrarium.</a:t>
            </a:r>
          </a:p>
          <a:p>
            <a:r>
              <a:rPr lang="en-US" sz="2400" b="1" dirty="0">
                <a:solidFill>
                  <a:srgbClr val="FF0000"/>
                </a:solidFill>
                <a:latin typeface="Calibri" pitchFamily="34" charset="0"/>
              </a:rPr>
              <a:t>C</a:t>
            </a:r>
            <a:r>
              <a:rPr lang="en-US" sz="2400" dirty="0">
                <a:solidFill>
                  <a:srgbClr val="FF0000"/>
                </a:solidFill>
                <a:latin typeface="Calibri" pitchFamily="34" charset="0"/>
              </a:rPr>
              <a:t>	Rafael left the top off and the water inside evaporated quickly.</a:t>
            </a:r>
          </a:p>
          <a:p>
            <a:r>
              <a:rPr lang="en-US" sz="2400" b="1" dirty="0">
                <a:latin typeface="Calibri" pitchFamily="34" charset="0"/>
              </a:rPr>
              <a:t>D</a:t>
            </a:r>
            <a:r>
              <a:rPr lang="en-US" sz="2400" dirty="0">
                <a:latin typeface="Calibri" pitchFamily="34" charset="0"/>
              </a:rPr>
              <a:t>	Teresa used more plant food than Rafael did.</a:t>
            </a:r>
          </a:p>
        </p:txBody>
      </p:sp>
      <p:pic>
        <p:nvPicPr>
          <p:cNvPr id="88066" name="Picture 2"/>
          <p:cNvPicPr>
            <a:picLocks noChangeAspect="1"/>
          </p:cNvPicPr>
          <p:nvPr/>
        </p:nvPicPr>
        <p:blipFill>
          <a:blip r:embed="rId3"/>
          <a:srcRect/>
          <a:stretch>
            <a:fillRect/>
          </a:stretch>
        </p:blipFill>
        <p:spPr bwMode="auto">
          <a:xfrm>
            <a:off x="2654300" y="152400"/>
            <a:ext cx="3111500" cy="2473244"/>
          </a:xfrm>
          <a:prstGeom prst="rect">
            <a:avLst/>
          </a:prstGeom>
          <a:noFill/>
          <a:ln w="9525">
            <a:noFill/>
            <a:miter lim="800000"/>
            <a:headEnd/>
            <a:tailEnd/>
          </a:ln>
        </p:spPr>
      </p:pic>
    </p:spTree>
    <p:extLst>
      <p:ext uri="{BB962C8B-B14F-4D97-AF65-F5344CB8AC3E}">
        <p14:creationId xmlns:p14="http://schemas.microsoft.com/office/powerpoint/2010/main" val="26337813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1"/>
          <p:cNvSpPr>
            <a:spLocks noChangeArrowheads="1"/>
          </p:cNvSpPr>
          <p:nvPr/>
        </p:nvSpPr>
        <p:spPr bwMode="auto">
          <a:xfrm>
            <a:off x="762000" y="930275"/>
            <a:ext cx="7505700" cy="4401205"/>
          </a:xfrm>
          <a:prstGeom prst="rect">
            <a:avLst/>
          </a:prstGeom>
          <a:noFill/>
          <a:ln w="9525">
            <a:noFill/>
            <a:miter lim="800000"/>
            <a:headEnd/>
            <a:tailEnd/>
          </a:ln>
        </p:spPr>
        <p:txBody>
          <a:bodyPr wrap="square">
            <a:spAutoFit/>
          </a:bodyPr>
          <a:lstStyle/>
          <a:p>
            <a:r>
              <a:rPr lang="en-US" sz="2800" b="1" dirty="0" smtClean="0">
                <a:latin typeface="Calibri" pitchFamily="34" charset="0"/>
              </a:rPr>
              <a:t>29. How </a:t>
            </a:r>
            <a:r>
              <a:rPr lang="en-US" sz="2800" b="1" dirty="0">
                <a:latin typeface="Calibri" pitchFamily="34" charset="0"/>
              </a:rPr>
              <a:t>does too much fishing in an area affect its ecosystem</a:t>
            </a:r>
            <a:r>
              <a:rPr lang="en-US" sz="2800" b="1" dirty="0" smtClean="0">
                <a:latin typeface="Calibri" pitchFamily="34" charset="0"/>
              </a:rPr>
              <a:t>?</a:t>
            </a:r>
          </a:p>
          <a:p>
            <a:endParaRPr lang="en-US" sz="2800" dirty="0">
              <a:latin typeface="Calibri" pitchFamily="34" charset="0"/>
            </a:endParaRPr>
          </a:p>
          <a:p>
            <a:r>
              <a:rPr lang="en-US" sz="2800" b="1" dirty="0">
                <a:latin typeface="Calibri" pitchFamily="34" charset="0"/>
              </a:rPr>
              <a:t>A</a:t>
            </a:r>
            <a:r>
              <a:rPr lang="en-US" sz="2800" dirty="0">
                <a:latin typeface="Calibri" pitchFamily="34" charset="0"/>
              </a:rPr>
              <a:t>	The fish will lay many more eggs to replace the </a:t>
            </a:r>
            <a:r>
              <a:rPr lang="en-US" sz="2800" dirty="0" smtClean="0">
                <a:latin typeface="Calibri" pitchFamily="34" charset="0"/>
              </a:rPr>
              <a:t>	fish </a:t>
            </a:r>
            <a:r>
              <a:rPr lang="en-US" sz="2800" dirty="0">
                <a:latin typeface="Calibri" pitchFamily="34" charset="0"/>
              </a:rPr>
              <a:t>that were caught.</a:t>
            </a:r>
          </a:p>
          <a:p>
            <a:r>
              <a:rPr lang="en-US" sz="2800" b="1" dirty="0">
                <a:latin typeface="Calibri" pitchFamily="34" charset="0"/>
              </a:rPr>
              <a:t>B</a:t>
            </a:r>
            <a:r>
              <a:rPr lang="en-US" sz="2800" dirty="0">
                <a:latin typeface="Calibri" pitchFamily="34" charset="0"/>
              </a:rPr>
              <a:t>	Organisms that eat the fish could become </a:t>
            </a:r>
            <a:r>
              <a:rPr lang="en-US" sz="2800" dirty="0" smtClean="0">
                <a:latin typeface="Calibri" pitchFamily="34" charset="0"/>
              </a:rPr>
              <a:t>	endangered </a:t>
            </a:r>
            <a:r>
              <a:rPr lang="en-US" sz="2800" dirty="0">
                <a:latin typeface="Calibri" pitchFamily="34" charset="0"/>
              </a:rPr>
              <a:t>due to starvation.</a:t>
            </a:r>
          </a:p>
          <a:p>
            <a:r>
              <a:rPr lang="en-US" sz="2800" b="1" dirty="0">
                <a:latin typeface="Calibri" pitchFamily="34" charset="0"/>
              </a:rPr>
              <a:t>C</a:t>
            </a:r>
            <a:r>
              <a:rPr lang="en-US" sz="2800" dirty="0">
                <a:latin typeface="Calibri" pitchFamily="34" charset="0"/>
              </a:rPr>
              <a:t>	Organisms that eat the fish will have to start </a:t>
            </a:r>
            <a:r>
              <a:rPr lang="en-US" sz="2800" dirty="0" smtClean="0">
                <a:latin typeface="Calibri" pitchFamily="34" charset="0"/>
              </a:rPr>
              <a:t>	eating </a:t>
            </a:r>
            <a:r>
              <a:rPr lang="en-US" sz="2800" dirty="0">
                <a:latin typeface="Calibri" pitchFamily="34" charset="0"/>
              </a:rPr>
              <a:t>plants.</a:t>
            </a:r>
          </a:p>
          <a:p>
            <a:r>
              <a:rPr lang="en-US" sz="2800" b="1" dirty="0">
                <a:latin typeface="Calibri" pitchFamily="34" charset="0"/>
              </a:rPr>
              <a:t>D</a:t>
            </a:r>
            <a:r>
              <a:rPr lang="en-US" sz="2800" dirty="0">
                <a:latin typeface="Calibri" pitchFamily="34" charset="0"/>
              </a:rPr>
              <a:t>	People could eat too many fish and become ill.</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1"/>
          <p:cNvSpPr>
            <a:spLocks noChangeArrowheads="1"/>
          </p:cNvSpPr>
          <p:nvPr/>
        </p:nvSpPr>
        <p:spPr bwMode="auto">
          <a:xfrm>
            <a:off x="762000" y="930275"/>
            <a:ext cx="7505700" cy="4401205"/>
          </a:xfrm>
          <a:prstGeom prst="rect">
            <a:avLst/>
          </a:prstGeom>
          <a:noFill/>
          <a:ln w="9525">
            <a:noFill/>
            <a:miter lim="800000"/>
            <a:headEnd/>
            <a:tailEnd/>
          </a:ln>
        </p:spPr>
        <p:txBody>
          <a:bodyPr wrap="square">
            <a:spAutoFit/>
          </a:bodyPr>
          <a:lstStyle/>
          <a:p>
            <a:r>
              <a:rPr lang="en-US" sz="2800" b="1" dirty="0" smtClean="0">
                <a:latin typeface="Calibri" pitchFamily="34" charset="0"/>
              </a:rPr>
              <a:t>29. How </a:t>
            </a:r>
            <a:r>
              <a:rPr lang="en-US" sz="2800" b="1" dirty="0">
                <a:latin typeface="Calibri" pitchFamily="34" charset="0"/>
              </a:rPr>
              <a:t>does </a:t>
            </a:r>
            <a:r>
              <a:rPr lang="en-US" sz="2800" b="1" dirty="0">
                <a:solidFill>
                  <a:srgbClr val="FF0000"/>
                </a:solidFill>
                <a:latin typeface="Calibri" pitchFamily="34" charset="0"/>
              </a:rPr>
              <a:t>too much fishing </a:t>
            </a:r>
            <a:r>
              <a:rPr lang="en-US" sz="2800" b="1" dirty="0">
                <a:latin typeface="Calibri" pitchFamily="34" charset="0"/>
              </a:rPr>
              <a:t>in an area affect its ecosystem</a:t>
            </a:r>
            <a:r>
              <a:rPr lang="en-US" sz="2800" b="1" dirty="0" smtClean="0">
                <a:latin typeface="Calibri" pitchFamily="34" charset="0"/>
              </a:rPr>
              <a:t>?</a:t>
            </a:r>
          </a:p>
          <a:p>
            <a:endParaRPr lang="en-US" sz="2800" dirty="0">
              <a:latin typeface="Calibri" pitchFamily="34" charset="0"/>
            </a:endParaRPr>
          </a:p>
          <a:p>
            <a:r>
              <a:rPr lang="en-US" sz="2800" b="1" dirty="0">
                <a:latin typeface="Calibri" pitchFamily="34" charset="0"/>
              </a:rPr>
              <a:t>A</a:t>
            </a:r>
            <a:r>
              <a:rPr lang="en-US" sz="2800" dirty="0">
                <a:latin typeface="Calibri" pitchFamily="34" charset="0"/>
              </a:rPr>
              <a:t>	The fish will lay many more eggs to replace the </a:t>
            </a:r>
            <a:r>
              <a:rPr lang="en-US" sz="2800" dirty="0" smtClean="0">
                <a:latin typeface="Calibri" pitchFamily="34" charset="0"/>
              </a:rPr>
              <a:t>	fish </a:t>
            </a:r>
            <a:r>
              <a:rPr lang="en-US" sz="2800" dirty="0">
                <a:latin typeface="Calibri" pitchFamily="34" charset="0"/>
              </a:rPr>
              <a:t>that were caught.</a:t>
            </a:r>
          </a:p>
          <a:p>
            <a:r>
              <a:rPr lang="en-US" sz="2800" b="1" dirty="0">
                <a:solidFill>
                  <a:srgbClr val="FF0000"/>
                </a:solidFill>
                <a:latin typeface="Calibri" pitchFamily="34" charset="0"/>
              </a:rPr>
              <a:t>B</a:t>
            </a:r>
            <a:r>
              <a:rPr lang="en-US" sz="2800" dirty="0">
                <a:solidFill>
                  <a:srgbClr val="FF0000"/>
                </a:solidFill>
                <a:latin typeface="Calibri" pitchFamily="34" charset="0"/>
              </a:rPr>
              <a:t>	Organisms that eat the fish could become </a:t>
            </a:r>
            <a:r>
              <a:rPr lang="en-US" sz="2800" dirty="0" smtClean="0">
                <a:solidFill>
                  <a:srgbClr val="FF0000"/>
                </a:solidFill>
                <a:latin typeface="Calibri" pitchFamily="34" charset="0"/>
              </a:rPr>
              <a:t>	endangered </a:t>
            </a:r>
            <a:r>
              <a:rPr lang="en-US" sz="2800" dirty="0">
                <a:solidFill>
                  <a:srgbClr val="FF0000"/>
                </a:solidFill>
                <a:latin typeface="Calibri" pitchFamily="34" charset="0"/>
              </a:rPr>
              <a:t>due to starvation.</a:t>
            </a:r>
          </a:p>
          <a:p>
            <a:r>
              <a:rPr lang="en-US" sz="2800" b="1" dirty="0">
                <a:latin typeface="Calibri" pitchFamily="34" charset="0"/>
              </a:rPr>
              <a:t>C</a:t>
            </a:r>
            <a:r>
              <a:rPr lang="en-US" sz="2800" dirty="0">
                <a:latin typeface="Calibri" pitchFamily="34" charset="0"/>
              </a:rPr>
              <a:t>	Organisms that eat the fish will have to start </a:t>
            </a:r>
            <a:r>
              <a:rPr lang="en-US" sz="2800" dirty="0" smtClean="0">
                <a:latin typeface="Calibri" pitchFamily="34" charset="0"/>
              </a:rPr>
              <a:t>	eating </a:t>
            </a:r>
            <a:r>
              <a:rPr lang="en-US" sz="2800" dirty="0">
                <a:latin typeface="Calibri" pitchFamily="34" charset="0"/>
              </a:rPr>
              <a:t>plants.</a:t>
            </a:r>
          </a:p>
          <a:p>
            <a:r>
              <a:rPr lang="en-US" sz="2800" b="1" dirty="0">
                <a:latin typeface="Calibri" pitchFamily="34" charset="0"/>
              </a:rPr>
              <a:t>D</a:t>
            </a:r>
            <a:r>
              <a:rPr lang="en-US" sz="2800" dirty="0">
                <a:latin typeface="Calibri" pitchFamily="34" charset="0"/>
              </a:rPr>
              <a:t>	People could eat too many fish and become ill.</a:t>
            </a:r>
          </a:p>
        </p:txBody>
      </p:sp>
    </p:spTree>
    <p:extLst>
      <p:ext uri="{BB962C8B-B14F-4D97-AF65-F5344CB8AC3E}">
        <p14:creationId xmlns:p14="http://schemas.microsoft.com/office/powerpoint/2010/main" val="17994471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1"/>
          <p:cNvSpPr>
            <a:spLocks noChangeArrowheads="1"/>
          </p:cNvSpPr>
          <p:nvPr/>
        </p:nvSpPr>
        <p:spPr bwMode="auto">
          <a:xfrm>
            <a:off x="965200" y="1066800"/>
            <a:ext cx="7620000" cy="3539431"/>
          </a:xfrm>
          <a:prstGeom prst="rect">
            <a:avLst/>
          </a:prstGeom>
          <a:noFill/>
          <a:ln w="9525">
            <a:noFill/>
            <a:miter lim="800000"/>
            <a:headEnd/>
            <a:tailEnd/>
          </a:ln>
        </p:spPr>
        <p:txBody>
          <a:bodyPr wrap="square">
            <a:spAutoFit/>
          </a:bodyPr>
          <a:lstStyle/>
          <a:p>
            <a:r>
              <a:rPr lang="en-US" sz="2800" dirty="0" smtClean="0">
                <a:latin typeface="Calibri" pitchFamily="34" charset="0"/>
              </a:rPr>
              <a:t>30. Which </a:t>
            </a:r>
            <a:r>
              <a:rPr lang="en-US" sz="2800" dirty="0">
                <a:latin typeface="Calibri" pitchFamily="34" charset="0"/>
              </a:rPr>
              <a:t>of the following would have the </a:t>
            </a:r>
            <a:r>
              <a:rPr lang="en-US" sz="2800" b="1" dirty="0">
                <a:latin typeface="Calibri" pitchFamily="34" charset="0"/>
              </a:rPr>
              <a:t>greatest </a:t>
            </a:r>
            <a:r>
              <a:rPr lang="en-US" sz="2800" dirty="0">
                <a:latin typeface="Calibri" pitchFamily="34" charset="0"/>
              </a:rPr>
              <a:t>effect on an ecosystem because of the changes made to the environment</a:t>
            </a:r>
            <a:r>
              <a:rPr lang="en-US" sz="2800" dirty="0" smtClean="0">
                <a:latin typeface="Calibri" pitchFamily="34" charset="0"/>
              </a:rPr>
              <a:t>?</a:t>
            </a:r>
          </a:p>
          <a:p>
            <a:endParaRPr lang="en-US" sz="2800" dirty="0">
              <a:latin typeface="Calibri" pitchFamily="34" charset="0"/>
            </a:endParaRPr>
          </a:p>
          <a:p>
            <a:r>
              <a:rPr lang="en-US" sz="2800" b="1" dirty="0">
                <a:latin typeface="Calibri" pitchFamily="34" charset="0"/>
              </a:rPr>
              <a:t>A</a:t>
            </a:r>
            <a:r>
              <a:rPr lang="en-US" sz="2800" dirty="0">
                <a:latin typeface="Calibri" pitchFamily="34" charset="0"/>
              </a:rPr>
              <a:t>	Bees building a hive in a hollow tree</a:t>
            </a:r>
          </a:p>
          <a:p>
            <a:r>
              <a:rPr lang="en-US" sz="2800" b="1" dirty="0">
                <a:latin typeface="Calibri" pitchFamily="34" charset="0"/>
              </a:rPr>
              <a:t>B</a:t>
            </a:r>
            <a:r>
              <a:rPr lang="en-US" sz="2800" dirty="0">
                <a:latin typeface="Calibri" pitchFamily="34" charset="0"/>
              </a:rPr>
              <a:t>	Wasps building a nest in a leafy bush</a:t>
            </a:r>
          </a:p>
          <a:p>
            <a:r>
              <a:rPr lang="en-US" sz="2800" b="1" dirty="0">
                <a:latin typeface="Calibri" pitchFamily="34" charset="0"/>
              </a:rPr>
              <a:t>C</a:t>
            </a:r>
            <a:r>
              <a:rPr lang="en-US" sz="2800" dirty="0">
                <a:latin typeface="Calibri" pitchFamily="34" charset="0"/>
              </a:rPr>
              <a:t>	Beavers building a dam across a stream </a:t>
            </a:r>
          </a:p>
          <a:p>
            <a:r>
              <a:rPr lang="en-US" sz="2800" b="1" dirty="0">
                <a:latin typeface="Calibri" pitchFamily="34" charset="0"/>
              </a:rPr>
              <a:t>D</a:t>
            </a:r>
            <a:r>
              <a:rPr lang="en-US" sz="2800" dirty="0">
                <a:latin typeface="Calibri" pitchFamily="34" charset="0"/>
              </a:rPr>
              <a:t>	Fish digging a burrow on a river bottom</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1"/>
          <p:cNvSpPr>
            <a:spLocks noChangeArrowheads="1"/>
          </p:cNvSpPr>
          <p:nvPr/>
        </p:nvSpPr>
        <p:spPr bwMode="auto">
          <a:xfrm>
            <a:off x="965200" y="1066800"/>
            <a:ext cx="7620000" cy="3816430"/>
          </a:xfrm>
          <a:prstGeom prst="rect">
            <a:avLst/>
          </a:prstGeom>
          <a:noFill/>
          <a:ln w="9525">
            <a:noFill/>
            <a:miter lim="800000"/>
            <a:headEnd/>
            <a:tailEnd/>
          </a:ln>
        </p:spPr>
        <p:txBody>
          <a:bodyPr wrap="square">
            <a:spAutoFit/>
          </a:bodyPr>
          <a:lstStyle/>
          <a:p>
            <a:r>
              <a:rPr lang="en-US" sz="2800" dirty="0" smtClean="0">
                <a:latin typeface="Calibri" pitchFamily="34" charset="0"/>
              </a:rPr>
              <a:t>30. Which </a:t>
            </a:r>
            <a:r>
              <a:rPr lang="en-US" sz="2800" dirty="0">
                <a:latin typeface="Calibri" pitchFamily="34" charset="0"/>
              </a:rPr>
              <a:t>of the following would have the </a:t>
            </a:r>
            <a:r>
              <a:rPr lang="en-US" sz="2800" b="1" dirty="0">
                <a:latin typeface="Calibri" pitchFamily="34" charset="0"/>
              </a:rPr>
              <a:t>greatest </a:t>
            </a:r>
            <a:r>
              <a:rPr lang="en-US" sz="2800" dirty="0">
                <a:latin typeface="Calibri" pitchFamily="34" charset="0"/>
              </a:rPr>
              <a:t>effect on an ecosystem because of the </a:t>
            </a:r>
            <a:r>
              <a:rPr lang="en-US" sz="2800" dirty="0">
                <a:solidFill>
                  <a:srgbClr val="FF0000"/>
                </a:solidFill>
                <a:latin typeface="Calibri" pitchFamily="34" charset="0"/>
              </a:rPr>
              <a:t>changes made to the environment</a:t>
            </a:r>
            <a:r>
              <a:rPr lang="en-US" sz="2800" dirty="0" smtClean="0">
                <a:latin typeface="Calibri" pitchFamily="34" charset="0"/>
              </a:rPr>
              <a:t>?</a:t>
            </a:r>
          </a:p>
          <a:p>
            <a:endParaRPr lang="en-US" sz="2800" dirty="0">
              <a:latin typeface="Calibri" pitchFamily="34" charset="0"/>
            </a:endParaRPr>
          </a:p>
          <a:p>
            <a:r>
              <a:rPr lang="en-US" sz="2800" b="1" dirty="0">
                <a:latin typeface="Calibri" pitchFamily="34" charset="0"/>
              </a:rPr>
              <a:t>A</a:t>
            </a:r>
            <a:r>
              <a:rPr lang="en-US" sz="2800" dirty="0">
                <a:latin typeface="Calibri" pitchFamily="34" charset="0"/>
              </a:rPr>
              <a:t>	Bees building a hive in a hollow tree</a:t>
            </a:r>
          </a:p>
          <a:p>
            <a:r>
              <a:rPr lang="en-US" sz="2800" b="1" dirty="0">
                <a:latin typeface="Calibri" pitchFamily="34" charset="0"/>
              </a:rPr>
              <a:t>B</a:t>
            </a:r>
            <a:r>
              <a:rPr lang="en-US" sz="2800" dirty="0">
                <a:latin typeface="Calibri" pitchFamily="34" charset="0"/>
              </a:rPr>
              <a:t>	Wasps building a nest in a leafy bush</a:t>
            </a:r>
          </a:p>
          <a:p>
            <a:r>
              <a:rPr lang="en-US" sz="2800" b="1" dirty="0">
                <a:solidFill>
                  <a:srgbClr val="FF0000"/>
                </a:solidFill>
                <a:latin typeface="Calibri" pitchFamily="34" charset="0"/>
              </a:rPr>
              <a:t>C</a:t>
            </a:r>
            <a:r>
              <a:rPr lang="en-US" sz="2800" dirty="0">
                <a:solidFill>
                  <a:srgbClr val="FF0000"/>
                </a:solidFill>
                <a:latin typeface="Calibri" pitchFamily="34" charset="0"/>
              </a:rPr>
              <a:t>	Beavers building a dam across a </a:t>
            </a:r>
            <a:r>
              <a:rPr lang="en-US" sz="2800" dirty="0" smtClean="0">
                <a:solidFill>
                  <a:srgbClr val="FF0000"/>
                </a:solidFill>
                <a:latin typeface="Calibri" pitchFamily="34" charset="0"/>
              </a:rPr>
              <a:t>stream </a:t>
            </a:r>
            <a:r>
              <a:rPr lang="en-US" dirty="0" smtClean="0">
                <a:solidFill>
                  <a:srgbClr val="FF0000"/>
                </a:solidFill>
                <a:latin typeface="Calibri" pitchFamily="34" charset="0"/>
              </a:rPr>
              <a:t>(could slow down the water too much for other aquatic organisms) </a:t>
            </a:r>
            <a:endParaRPr lang="en-US" dirty="0">
              <a:solidFill>
                <a:srgbClr val="FF0000"/>
              </a:solidFill>
              <a:latin typeface="Calibri" pitchFamily="34" charset="0"/>
            </a:endParaRPr>
          </a:p>
          <a:p>
            <a:r>
              <a:rPr lang="en-US" sz="2800" b="1" dirty="0">
                <a:latin typeface="Calibri" pitchFamily="34" charset="0"/>
              </a:rPr>
              <a:t>D</a:t>
            </a:r>
            <a:r>
              <a:rPr lang="en-US" sz="2800" dirty="0">
                <a:latin typeface="Calibri" pitchFamily="34" charset="0"/>
              </a:rPr>
              <a:t>	Fish digging a burrow on a river bottom</a:t>
            </a:r>
          </a:p>
        </p:txBody>
      </p:sp>
    </p:spTree>
    <p:extLst>
      <p:ext uri="{BB962C8B-B14F-4D97-AF65-F5344CB8AC3E}">
        <p14:creationId xmlns:p14="http://schemas.microsoft.com/office/powerpoint/2010/main" val="34825933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1"/>
          <p:cNvSpPr>
            <a:spLocks noChangeArrowheads="1"/>
          </p:cNvSpPr>
          <p:nvPr/>
        </p:nvSpPr>
        <p:spPr bwMode="auto">
          <a:xfrm>
            <a:off x="695325" y="879475"/>
            <a:ext cx="7429500" cy="4540250"/>
          </a:xfrm>
          <a:prstGeom prst="rect">
            <a:avLst/>
          </a:prstGeom>
          <a:noFill/>
          <a:ln w="9525">
            <a:noFill/>
            <a:miter lim="800000"/>
            <a:headEnd/>
            <a:tailEnd/>
          </a:ln>
        </p:spPr>
        <p:txBody>
          <a:bodyPr>
            <a:spAutoFit/>
          </a:bodyPr>
          <a:lstStyle/>
          <a:p>
            <a:r>
              <a:rPr lang="en-US" b="1">
                <a:solidFill>
                  <a:srgbClr val="FF0000"/>
                </a:solidFill>
                <a:latin typeface="Calibri" pitchFamily="34" charset="0"/>
              </a:rPr>
              <a:t>2004—#1 (88%)</a:t>
            </a:r>
          </a:p>
          <a:p>
            <a:endParaRPr lang="en-US">
              <a:latin typeface="Calibri" pitchFamily="34" charset="0"/>
            </a:endParaRPr>
          </a:p>
          <a:p>
            <a:r>
              <a:rPr lang="en-US" sz="3200" b="1">
                <a:latin typeface="Calibri" pitchFamily="34" charset="0"/>
              </a:rPr>
              <a:t>3. Clearing a forest to build a shopping mall will most likely result in woodpeckers — </a:t>
            </a:r>
          </a:p>
          <a:p>
            <a:endParaRPr lang="en-US" sz="3200">
              <a:latin typeface="Calibri" pitchFamily="34" charset="0"/>
            </a:endParaRPr>
          </a:p>
          <a:p>
            <a:r>
              <a:rPr lang="en-US" sz="3200" b="1">
                <a:latin typeface="Calibri" pitchFamily="34" charset="0"/>
              </a:rPr>
              <a:t>A 	</a:t>
            </a:r>
            <a:r>
              <a:rPr lang="en-US" sz="3200">
                <a:latin typeface="Calibri" pitchFamily="34" charset="0"/>
              </a:rPr>
              <a:t>nesting on roofs</a:t>
            </a:r>
          </a:p>
          <a:p>
            <a:r>
              <a:rPr lang="en-US" sz="3200" b="1">
                <a:latin typeface="Calibri" pitchFamily="34" charset="0"/>
              </a:rPr>
              <a:t>B</a:t>
            </a:r>
            <a:r>
              <a:rPr lang="en-US" sz="3200">
                <a:latin typeface="Calibri" pitchFamily="34" charset="0"/>
              </a:rPr>
              <a:t> 	losing habitat</a:t>
            </a:r>
          </a:p>
          <a:p>
            <a:r>
              <a:rPr lang="en-US" sz="3200" b="1">
                <a:latin typeface="Calibri" pitchFamily="34" charset="0"/>
              </a:rPr>
              <a:t>C 	</a:t>
            </a:r>
            <a:r>
              <a:rPr lang="en-US" sz="3200">
                <a:latin typeface="Calibri" pitchFamily="34" charset="0"/>
              </a:rPr>
              <a:t>laying more eggs</a:t>
            </a:r>
          </a:p>
          <a:p>
            <a:r>
              <a:rPr lang="en-US" sz="3200" b="1">
                <a:latin typeface="Calibri" pitchFamily="34" charset="0"/>
              </a:rPr>
              <a:t>D 	</a:t>
            </a:r>
            <a:r>
              <a:rPr lang="en-US" sz="3200">
                <a:latin typeface="Calibri" pitchFamily="34" charset="0"/>
              </a:rPr>
              <a:t>flying slower</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1"/>
          <p:cNvSpPr>
            <a:spLocks noChangeArrowheads="1"/>
          </p:cNvSpPr>
          <p:nvPr/>
        </p:nvSpPr>
        <p:spPr bwMode="auto">
          <a:xfrm>
            <a:off x="889000" y="919163"/>
            <a:ext cx="7289800" cy="5262980"/>
          </a:xfrm>
          <a:prstGeom prst="rect">
            <a:avLst/>
          </a:prstGeom>
          <a:noFill/>
          <a:ln w="9525">
            <a:noFill/>
            <a:miter lim="800000"/>
            <a:headEnd/>
            <a:tailEnd/>
          </a:ln>
        </p:spPr>
        <p:txBody>
          <a:bodyPr wrap="square">
            <a:spAutoFit/>
          </a:bodyPr>
          <a:lstStyle/>
          <a:p>
            <a:r>
              <a:rPr lang="en-US" sz="2800" b="1" dirty="0" smtClean="0">
                <a:latin typeface="Calibri" pitchFamily="34" charset="0"/>
              </a:rPr>
              <a:t>31. Which </a:t>
            </a:r>
            <a:r>
              <a:rPr lang="en-US" sz="2800" b="1" dirty="0">
                <a:latin typeface="Calibri" pitchFamily="34" charset="0"/>
              </a:rPr>
              <a:t>of the following is an example of how living organisms change their physical environment to meet their needs</a:t>
            </a:r>
            <a:r>
              <a:rPr lang="en-US" sz="2800" b="1" dirty="0" smtClean="0">
                <a:latin typeface="Calibri" pitchFamily="34" charset="0"/>
              </a:rPr>
              <a:t>?</a:t>
            </a:r>
          </a:p>
          <a:p>
            <a:endParaRPr lang="en-US" sz="2800" dirty="0">
              <a:latin typeface="Calibri" pitchFamily="34" charset="0"/>
            </a:endParaRPr>
          </a:p>
          <a:p>
            <a:r>
              <a:rPr lang="en-US" sz="2800" b="1" dirty="0">
                <a:latin typeface="Calibri" pitchFamily="34" charset="0"/>
              </a:rPr>
              <a:t>A	</a:t>
            </a:r>
            <a:r>
              <a:rPr lang="en-US" sz="2800" dirty="0">
                <a:latin typeface="Calibri" pitchFamily="34" charset="0"/>
              </a:rPr>
              <a:t>Before building their lodge, beavers build a </a:t>
            </a:r>
            <a:r>
              <a:rPr lang="en-US" sz="2800" dirty="0" smtClean="0">
                <a:latin typeface="Calibri" pitchFamily="34" charset="0"/>
              </a:rPr>
              <a:t>	dam </a:t>
            </a:r>
            <a:r>
              <a:rPr lang="en-US" sz="2800" dirty="0">
                <a:latin typeface="Calibri" pitchFamily="34" charset="0"/>
              </a:rPr>
              <a:t>across a stream.</a:t>
            </a:r>
          </a:p>
          <a:p>
            <a:r>
              <a:rPr lang="en-US" sz="2800" b="1" dirty="0">
                <a:latin typeface="Calibri" pitchFamily="34" charset="0"/>
              </a:rPr>
              <a:t>B 	</a:t>
            </a:r>
            <a:r>
              <a:rPr lang="en-US" sz="2800" dirty="0">
                <a:latin typeface="Calibri" pitchFamily="34" charset="0"/>
              </a:rPr>
              <a:t>A bird eats seeds from a backyard bird </a:t>
            </a:r>
            <a:r>
              <a:rPr lang="en-US" sz="2800" dirty="0" smtClean="0">
                <a:latin typeface="Calibri" pitchFamily="34" charset="0"/>
              </a:rPr>
              <a:t>	feeder</a:t>
            </a:r>
            <a:r>
              <a:rPr lang="en-US" sz="2800" dirty="0">
                <a:latin typeface="Calibri" pitchFamily="34" charset="0"/>
              </a:rPr>
              <a:t>.</a:t>
            </a:r>
          </a:p>
          <a:p>
            <a:r>
              <a:rPr lang="en-US" sz="2800" b="1" dirty="0">
                <a:latin typeface="Calibri" pitchFamily="34" charset="0"/>
              </a:rPr>
              <a:t>C 	</a:t>
            </a:r>
            <a:r>
              <a:rPr lang="en-US" sz="2800" dirty="0">
                <a:latin typeface="Calibri" pitchFamily="34" charset="0"/>
              </a:rPr>
              <a:t>A raccoon washes a piece of fruit in a lake </a:t>
            </a:r>
            <a:r>
              <a:rPr lang="en-US" sz="2800" dirty="0" smtClean="0">
                <a:latin typeface="Calibri" pitchFamily="34" charset="0"/>
              </a:rPr>
              <a:t>	before </a:t>
            </a:r>
            <a:r>
              <a:rPr lang="en-US" sz="2800" dirty="0">
                <a:latin typeface="Calibri" pitchFamily="34" charset="0"/>
              </a:rPr>
              <a:t>eating the fruit.</a:t>
            </a:r>
          </a:p>
          <a:p>
            <a:r>
              <a:rPr lang="en-US" sz="2800" b="1" dirty="0">
                <a:latin typeface="Calibri" pitchFamily="34" charset="0"/>
              </a:rPr>
              <a:t>D 	</a:t>
            </a:r>
            <a:r>
              <a:rPr lang="en-US" sz="2800" dirty="0">
                <a:latin typeface="Calibri" pitchFamily="34" charset="0"/>
              </a:rPr>
              <a:t>A young kangaroo climbs into its mother’s </a:t>
            </a:r>
            <a:r>
              <a:rPr lang="en-US" sz="2800" dirty="0" smtClean="0">
                <a:latin typeface="Calibri" pitchFamily="34" charset="0"/>
              </a:rPr>
              <a:t>	pouch </a:t>
            </a:r>
            <a:r>
              <a:rPr lang="en-US" sz="2800" dirty="0">
                <a:latin typeface="Calibri" pitchFamily="34" charset="0"/>
              </a:rPr>
              <a:t>for warmth.</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1"/>
          <p:cNvSpPr>
            <a:spLocks noChangeArrowheads="1"/>
          </p:cNvSpPr>
          <p:nvPr/>
        </p:nvSpPr>
        <p:spPr bwMode="auto">
          <a:xfrm>
            <a:off x="889000" y="919163"/>
            <a:ext cx="7289800" cy="5262980"/>
          </a:xfrm>
          <a:prstGeom prst="rect">
            <a:avLst/>
          </a:prstGeom>
          <a:noFill/>
          <a:ln w="9525">
            <a:noFill/>
            <a:miter lim="800000"/>
            <a:headEnd/>
            <a:tailEnd/>
          </a:ln>
        </p:spPr>
        <p:txBody>
          <a:bodyPr wrap="square">
            <a:spAutoFit/>
          </a:bodyPr>
          <a:lstStyle/>
          <a:p>
            <a:r>
              <a:rPr lang="en-US" sz="2800" b="1" dirty="0" smtClean="0">
                <a:latin typeface="Calibri" pitchFamily="34" charset="0"/>
              </a:rPr>
              <a:t>31. Which </a:t>
            </a:r>
            <a:r>
              <a:rPr lang="en-US" sz="2800" b="1" dirty="0">
                <a:latin typeface="Calibri" pitchFamily="34" charset="0"/>
              </a:rPr>
              <a:t>of the following is an example of how living organisms </a:t>
            </a:r>
            <a:r>
              <a:rPr lang="en-US" sz="2800" b="1" dirty="0">
                <a:solidFill>
                  <a:srgbClr val="FF0000"/>
                </a:solidFill>
                <a:latin typeface="Calibri" pitchFamily="34" charset="0"/>
              </a:rPr>
              <a:t>change their </a:t>
            </a:r>
            <a:r>
              <a:rPr lang="en-US" sz="2800" b="1" u="sng" dirty="0">
                <a:solidFill>
                  <a:srgbClr val="FF0000"/>
                </a:solidFill>
                <a:latin typeface="Calibri" pitchFamily="34" charset="0"/>
              </a:rPr>
              <a:t>physical</a:t>
            </a:r>
            <a:r>
              <a:rPr lang="en-US" sz="2800" b="1" dirty="0">
                <a:solidFill>
                  <a:srgbClr val="FF0000"/>
                </a:solidFill>
                <a:latin typeface="Calibri" pitchFamily="34" charset="0"/>
              </a:rPr>
              <a:t> environment to meet their needs</a:t>
            </a:r>
            <a:r>
              <a:rPr lang="en-US" sz="2800" b="1" dirty="0" smtClean="0">
                <a:latin typeface="Calibri" pitchFamily="34" charset="0"/>
              </a:rPr>
              <a:t>?</a:t>
            </a:r>
          </a:p>
          <a:p>
            <a:endParaRPr lang="en-US" sz="2800" dirty="0">
              <a:latin typeface="Calibri" pitchFamily="34" charset="0"/>
            </a:endParaRPr>
          </a:p>
          <a:p>
            <a:r>
              <a:rPr lang="en-US" sz="2800" b="1" dirty="0">
                <a:solidFill>
                  <a:srgbClr val="FF0000"/>
                </a:solidFill>
                <a:latin typeface="Calibri" pitchFamily="34" charset="0"/>
              </a:rPr>
              <a:t>A	</a:t>
            </a:r>
            <a:r>
              <a:rPr lang="en-US" sz="2800" dirty="0">
                <a:solidFill>
                  <a:srgbClr val="FF0000"/>
                </a:solidFill>
                <a:latin typeface="Calibri" pitchFamily="34" charset="0"/>
              </a:rPr>
              <a:t>Before building their lodge, beavers build a </a:t>
            </a:r>
            <a:r>
              <a:rPr lang="en-US" sz="2800" dirty="0" smtClean="0">
                <a:solidFill>
                  <a:srgbClr val="FF0000"/>
                </a:solidFill>
                <a:latin typeface="Calibri" pitchFamily="34" charset="0"/>
              </a:rPr>
              <a:t>	dam </a:t>
            </a:r>
            <a:r>
              <a:rPr lang="en-US" sz="2800" dirty="0">
                <a:solidFill>
                  <a:srgbClr val="FF0000"/>
                </a:solidFill>
                <a:latin typeface="Calibri" pitchFamily="34" charset="0"/>
              </a:rPr>
              <a:t>across a stream.</a:t>
            </a:r>
          </a:p>
          <a:p>
            <a:r>
              <a:rPr lang="en-US" sz="2800" b="1" dirty="0">
                <a:latin typeface="Calibri" pitchFamily="34" charset="0"/>
              </a:rPr>
              <a:t>B 	</a:t>
            </a:r>
            <a:r>
              <a:rPr lang="en-US" sz="2800" dirty="0">
                <a:latin typeface="Calibri" pitchFamily="34" charset="0"/>
              </a:rPr>
              <a:t>A bird eats seeds from a backyard bird </a:t>
            </a:r>
            <a:r>
              <a:rPr lang="en-US" sz="2800" dirty="0" smtClean="0">
                <a:latin typeface="Calibri" pitchFamily="34" charset="0"/>
              </a:rPr>
              <a:t>	feeder</a:t>
            </a:r>
            <a:r>
              <a:rPr lang="en-US" sz="2800" dirty="0">
                <a:latin typeface="Calibri" pitchFamily="34" charset="0"/>
              </a:rPr>
              <a:t>.</a:t>
            </a:r>
          </a:p>
          <a:p>
            <a:r>
              <a:rPr lang="en-US" sz="2800" b="1" dirty="0">
                <a:latin typeface="Calibri" pitchFamily="34" charset="0"/>
              </a:rPr>
              <a:t>C 	</a:t>
            </a:r>
            <a:r>
              <a:rPr lang="en-US" sz="2800" dirty="0">
                <a:latin typeface="Calibri" pitchFamily="34" charset="0"/>
              </a:rPr>
              <a:t>A raccoon washes a piece of fruit in a lake </a:t>
            </a:r>
            <a:r>
              <a:rPr lang="en-US" sz="2800" dirty="0" smtClean="0">
                <a:latin typeface="Calibri" pitchFamily="34" charset="0"/>
              </a:rPr>
              <a:t>	before </a:t>
            </a:r>
            <a:r>
              <a:rPr lang="en-US" sz="2800" dirty="0">
                <a:latin typeface="Calibri" pitchFamily="34" charset="0"/>
              </a:rPr>
              <a:t>eating the fruit.</a:t>
            </a:r>
          </a:p>
          <a:p>
            <a:r>
              <a:rPr lang="en-US" sz="2800" b="1" dirty="0">
                <a:latin typeface="Calibri" pitchFamily="34" charset="0"/>
              </a:rPr>
              <a:t>D 	</a:t>
            </a:r>
            <a:r>
              <a:rPr lang="en-US" sz="2800" dirty="0">
                <a:latin typeface="Calibri" pitchFamily="34" charset="0"/>
              </a:rPr>
              <a:t>A young kangaroo climbs into its mother’s </a:t>
            </a:r>
            <a:r>
              <a:rPr lang="en-US" sz="2800" dirty="0" smtClean="0">
                <a:latin typeface="Calibri" pitchFamily="34" charset="0"/>
              </a:rPr>
              <a:t>	pouch </a:t>
            </a:r>
            <a:r>
              <a:rPr lang="en-US" sz="2800" dirty="0">
                <a:latin typeface="Calibri" pitchFamily="34" charset="0"/>
              </a:rPr>
              <a:t>for warmth.</a:t>
            </a:r>
          </a:p>
        </p:txBody>
      </p:sp>
    </p:spTree>
    <p:extLst>
      <p:ext uri="{BB962C8B-B14F-4D97-AF65-F5344CB8AC3E}">
        <p14:creationId xmlns:p14="http://schemas.microsoft.com/office/powerpoint/2010/main" val="190535228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Rectangle 1"/>
          <p:cNvSpPr>
            <a:spLocks noChangeArrowheads="1"/>
          </p:cNvSpPr>
          <p:nvPr/>
        </p:nvSpPr>
        <p:spPr bwMode="auto">
          <a:xfrm>
            <a:off x="838200" y="941388"/>
            <a:ext cx="7937500" cy="4031873"/>
          </a:xfrm>
          <a:prstGeom prst="rect">
            <a:avLst/>
          </a:prstGeom>
          <a:noFill/>
          <a:ln w="9525">
            <a:noFill/>
            <a:miter lim="800000"/>
            <a:headEnd/>
            <a:tailEnd/>
          </a:ln>
        </p:spPr>
        <p:txBody>
          <a:bodyPr wrap="square">
            <a:spAutoFit/>
          </a:bodyPr>
          <a:lstStyle/>
          <a:p>
            <a:r>
              <a:rPr lang="en-US" sz="3200" dirty="0" smtClean="0">
                <a:latin typeface="Calibri" pitchFamily="34" charset="0"/>
              </a:rPr>
              <a:t>32. Which </a:t>
            </a:r>
            <a:r>
              <a:rPr lang="en-US" sz="3200" dirty="0">
                <a:latin typeface="Calibri" pitchFamily="34" charset="0"/>
              </a:rPr>
              <a:t>of the following is </a:t>
            </a:r>
            <a:r>
              <a:rPr lang="en-US" sz="3200" b="1" i="1" dirty="0">
                <a:latin typeface="Calibri" pitchFamily="34" charset="0"/>
              </a:rPr>
              <a:t>not </a:t>
            </a:r>
            <a:r>
              <a:rPr lang="en-US" sz="3200" dirty="0">
                <a:latin typeface="Calibri" pitchFamily="34" charset="0"/>
              </a:rPr>
              <a:t>an example of a way organisms change their environment to meet their needs</a:t>
            </a:r>
            <a:r>
              <a:rPr lang="en-US" sz="3200" dirty="0" smtClean="0">
                <a:latin typeface="Calibri" pitchFamily="34" charset="0"/>
              </a:rPr>
              <a:t>?</a:t>
            </a:r>
          </a:p>
          <a:p>
            <a:endParaRPr lang="en-US" sz="3200" dirty="0">
              <a:latin typeface="Calibri" pitchFamily="34" charset="0"/>
            </a:endParaRPr>
          </a:p>
          <a:p>
            <a:r>
              <a:rPr lang="en-US" sz="3200" b="1" dirty="0">
                <a:latin typeface="Calibri" pitchFamily="34" charset="0"/>
              </a:rPr>
              <a:t>A 	</a:t>
            </a:r>
            <a:r>
              <a:rPr lang="en-US" sz="3200" dirty="0">
                <a:latin typeface="Calibri" pitchFamily="34" charset="0"/>
              </a:rPr>
              <a:t>A wasp builds a nest made of mud.</a:t>
            </a:r>
          </a:p>
          <a:p>
            <a:r>
              <a:rPr lang="en-US" sz="3200" b="1" dirty="0">
                <a:latin typeface="Calibri" pitchFamily="34" charset="0"/>
              </a:rPr>
              <a:t>B 	</a:t>
            </a:r>
            <a:r>
              <a:rPr lang="en-US" sz="3200" dirty="0">
                <a:latin typeface="Calibri" pitchFamily="34" charset="0"/>
              </a:rPr>
              <a:t>A human builds a house.</a:t>
            </a:r>
          </a:p>
          <a:p>
            <a:r>
              <a:rPr lang="en-US" sz="3200" b="1" dirty="0">
                <a:latin typeface="Calibri" pitchFamily="34" charset="0"/>
              </a:rPr>
              <a:t>C 	</a:t>
            </a:r>
            <a:r>
              <a:rPr lang="en-US" sz="3200" dirty="0">
                <a:latin typeface="Calibri" pitchFamily="34" charset="0"/>
              </a:rPr>
              <a:t>A prairie dog digs a tunnel into the ground.</a:t>
            </a:r>
          </a:p>
          <a:p>
            <a:r>
              <a:rPr lang="en-US" sz="3200" b="1" dirty="0">
                <a:latin typeface="Calibri" pitchFamily="34" charset="0"/>
              </a:rPr>
              <a:t>D 	</a:t>
            </a:r>
            <a:r>
              <a:rPr lang="en-US" sz="3200" dirty="0">
                <a:latin typeface="Calibri" pitchFamily="34" charset="0"/>
              </a:rPr>
              <a:t>A bird rests on the limb of a tree.</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Rectangle 1"/>
          <p:cNvSpPr>
            <a:spLocks noChangeArrowheads="1"/>
          </p:cNvSpPr>
          <p:nvPr/>
        </p:nvSpPr>
        <p:spPr bwMode="auto">
          <a:xfrm>
            <a:off x="838200" y="941388"/>
            <a:ext cx="7937500" cy="4031873"/>
          </a:xfrm>
          <a:prstGeom prst="rect">
            <a:avLst/>
          </a:prstGeom>
          <a:noFill/>
          <a:ln w="9525">
            <a:noFill/>
            <a:miter lim="800000"/>
            <a:headEnd/>
            <a:tailEnd/>
          </a:ln>
        </p:spPr>
        <p:txBody>
          <a:bodyPr wrap="square">
            <a:spAutoFit/>
          </a:bodyPr>
          <a:lstStyle/>
          <a:p>
            <a:r>
              <a:rPr lang="en-US" sz="3200" dirty="0" smtClean="0">
                <a:latin typeface="Calibri" pitchFamily="34" charset="0"/>
              </a:rPr>
              <a:t>32. Which </a:t>
            </a:r>
            <a:r>
              <a:rPr lang="en-US" sz="3200" dirty="0">
                <a:latin typeface="Calibri" pitchFamily="34" charset="0"/>
              </a:rPr>
              <a:t>of the following is </a:t>
            </a:r>
            <a:r>
              <a:rPr lang="en-US" sz="3200" b="1" i="1" dirty="0">
                <a:solidFill>
                  <a:srgbClr val="FF0000"/>
                </a:solidFill>
                <a:latin typeface="Calibri" pitchFamily="34" charset="0"/>
              </a:rPr>
              <a:t>not</a:t>
            </a:r>
            <a:r>
              <a:rPr lang="en-US" sz="3200" b="1" i="1" dirty="0">
                <a:latin typeface="Calibri" pitchFamily="34" charset="0"/>
              </a:rPr>
              <a:t> </a:t>
            </a:r>
            <a:r>
              <a:rPr lang="en-US" sz="3200" dirty="0">
                <a:latin typeface="Calibri" pitchFamily="34" charset="0"/>
              </a:rPr>
              <a:t>an example of a way organisms </a:t>
            </a:r>
            <a:r>
              <a:rPr lang="en-US" sz="3200" dirty="0">
                <a:solidFill>
                  <a:srgbClr val="FF0000"/>
                </a:solidFill>
                <a:latin typeface="Calibri" pitchFamily="34" charset="0"/>
              </a:rPr>
              <a:t>change their environment </a:t>
            </a:r>
            <a:r>
              <a:rPr lang="en-US" sz="3200" dirty="0">
                <a:latin typeface="Calibri" pitchFamily="34" charset="0"/>
              </a:rPr>
              <a:t>to meet their needs</a:t>
            </a:r>
            <a:r>
              <a:rPr lang="en-US" sz="3200" dirty="0" smtClean="0">
                <a:latin typeface="Calibri" pitchFamily="34" charset="0"/>
              </a:rPr>
              <a:t>?</a:t>
            </a:r>
          </a:p>
          <a:p>
            <a:endParaRPr lang="en-US" sz="3200" dirty="0">
              <a:latin typeface="Calibri" pitchFamily="34" charset="0"/>
            </a:endParaRPr>
          </a:p>
          <a:p>
            <a:r>
              <a:rPr lang="en-US" sz="3200" b="1" dirty="0">
                <a:latin typeface="Calibri" pitchFamily="34" charset="0"/>
              </a:rPr>
              <a:t>A 	</a:t>
            </a:r>
            <a:r>
              <a:rPr lang="en-US" sz="3200" dirty="0">
                <a:latin typeface="Calibri" pitchFamily="34" charset="0"/>
              </a:rPr>
              <a:t>A wasp builds a nest made of mud.</a:t>
            </a:r>
          </a:p>
          <a:p>
            <a:r>
              <a:rPr lang="en-US" sz="3200" b="1" dirty="0">
                <a:latin typeface="Calibri" pitchFamily="34" charset="0"/>
              </a:rPr>
              <a:t>B 	</a:t>
            </a:r>
            <a:r>
              <a:rPr lang="en-US" sz="3200" dirty="0">
                <a:latin typeface="Calibri" pitchFamily="34" charset="0"/>
              </a:rPr>
              <a:t>A human builds a house.</a:t>
            </a:r>
          </a:p>
          <a:p>
            <a:r>
              <a:rPr lang="en-US" sz="3200" b="1" dirty="0">
                <a:latin typeface="Calibri" pitchFamily="34" charset="0"/>
              </a:rPr>
              <a:t>C 	</a:t>
            </a:r>
            <a:r>
              <a:rPr lang="en-US" sz="3200" dirty="0">
                <a:latin typeface="Calibri" pitchFamily="34" charset="0"/>
              </a:rPr>
              <a:t>A prairie dog digs a tunnel into the ground.</a:t>
            </a:r>
          </a:p>
          <a:p>
            <a:r>
              <a:rPr lang="en-US" sz="3200" b="1" dirty="0">
                <a:solidFill>
                  <a:srgbClr val="FF0000"/>
                </a:solidFill>
                <a:latin typeface="Calibri" pitchFamily="34" charset="0"/>
              </a:rPr>
              <a:t>D 	</a:t>
            </a:r>
            <a:r>
              <a:rPr lang="en-US" sz="3200" dirty="0">
                <a:solidFill>
                  <a:srgbClr val="FF0000"/>
                </a:solidFill>
                <a:latin typeface="Calibri" pitchFamily="34" charset="0"/>
              </a:rPr>
              <a:t>A bird rests on the limb of a tree.</a:t>
            </a:r>
          </a:p>
        </p:txBody>
      </p:sp>
    </p:spTree>
    <p:extLst>
      <p:ext uri="{BB962C8B-B14F-4D97-AF65-F5344CB8AC3E}">
        <p14:creationId xmlns:p14="http://schemas.microsoft.com/office/powerpoint/2010/main" val="335067431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Rectangle 1"/>
          <p:cNvSpPr>
            <a:spLocks noChangeArrowheads="1"/>
          </p:cNvSpPr>
          <p:nvPr/>
        </p:nvSpPr>
        <p:spPr bwMode="auto">
          <a:xfrm>
            <a:off x="698500" y="981075"/>
            <a:ext cx="7632700" cy="4832093"/>
          </a:xfrm>
          <a:prstGeom prst="rect">
            <a:avLst/>
          </a:prstGeom>
          <a:noFill/>
          <a:ln w="9525">
            <a:noFill/>
            <a:miter lim="800000"/>
            <a:headEnd/>
            <a:tailEnd/>
          </a:ln>
        </p:spPr>
        <p:txBody>
          <a:bodyPr wrap="square">
            <a:spAutoFit/>
          </a:bodyPr>
          <a:lstStyle/>
          <a:p>
            <a:r>
              <a:rPr lang="en-US" sz="2800" b="1" dirty="0" smtClean="0">
                <a:latin typeface="Calibri" pitchFamily="34" charset="0"/>
              </a:rPr>
              <a:t>33. Water </a:t>
            </a:r>
            <a:r>
              <a:rPr lang="en-US" sz="2800" b="1" dirty="0">
                <a:latin typeface="Calibri" pitchFamily="34" charset="0"/>
              </a:rPr>
              <a:t>lilies growing on ponds and lakes can do great damage to these bodies of water.  How do the water lilies affect a pond environment in a dangerous way</a:t>
            </a:r>
            <a:r>
              <a:rPr lang="en-US" sz="2800" b="1" dirty="0" smtClean="0">
                <a:latin typeface="Calibri" pitchFamily="34" charset="0"/>
              </a:rPr>
              <a:t>?</a:t>
            </a:r>
          </a:p>
          <a:p>
            <a:endParaRPr lang="en-US" sz="2800" dirty="0">
              <a:latin typeface="Calibri" pitchFamily="34" charset="0"/>
            </a:endParaRPr>
          </a:p>
          <a:p>
            <a:r>
              <a:rPr lang="en-US" sz="2800" b="1" dirty="0">
                <a:latin typeface="Calibri" pitchFamily="34" charset="0"/>
              </a:rPr>
              <a:t>A	</a:t>
            </a:r>
            <a:r>
              <a:rPr lang="en-US" sz="2800" dirty="0">
                <a:latin typeface="Calibri" pitchFamily="34" charset="0"/>
              </a:rPr>
              <a:t>The fish will not grow and reproduce.</a:t>
            </a:r>
          </a:p>
          <a:p>
            <a:r>
              <a:rPr lang="en-US" sz="2800" b="1" dirty="0">
                <a:latin typeface="Calibri" pitchFamily="34" charset="0"/>
              </a:rPr>
              <a:t>B</a:t>
            </a:r>
            <a:r>
              <a:rPr lang="en-US" sz="2800" dirty="0">
                <a:latin typeface="Calibri" pitchFamily="34" charset="0"/>
              </a:rPr>
              <a:t>	Water lilies pollute the pond water.</a:t>
            </a:r>
          </a:p>
          <a:p>
            <a:r>
              <a:rPr lang="en-US" sz="2800" b="1" dirty="0">
                <a:latin typeface="Calibri" pitchFamily="34" charset="0"/>
              </a:rPr>
              <a:t>C</a:t>
            </a:r>
            <a:r>
              <a:rPr lang="en-US" sz="2800" dirty="0">
                <a:latin typeface="Calibri" pitchFamily="34" charset="0"/>
              </a:rPr>
              <a:t>	Water lilies prevent sunlight from reaching </a:t>
            </a:r>
            <a:r>
              <a:rPr lang="en-US" sz="2800" dirty="0" smtClean="0">
                <a:latin typeface="Calibri" pitchFamily="34" charset="0"/>
              </a:rPr>
              <a:t>	organisms </a:t>
            </a:r>
            <a:r>
              <a:rPr lang="en-US" sz="2800" dirty="0">
                <a:latin typeface="Calibri" pitchFamily="34" charset="0"/>
              </a:rPr>
              <a:t>below the water’s surface.</a:t>
            </a:r>
          </a:p>
          <a:p>
            <a:r>
              <a:rPr lang="en-US" sz="2800" b="1" dirty="0">
                <a:latin typeface="Calibri" pitchFamily="34" charset="0"/>
              </a:rPr>
              <a:t>D</a:t>
            </a:r>
            <a:r>
              <a:rPr lang="en-US" sz="2800" dirty="0">
                <a:latin typeface="Calibri" pitchFamily="34" charset="0"/>
              </a:rPr>
              <a:t>	Water lilies attract many unwanted pests, such </a:t>
            </a:r>
            <a:r>
              <a:rPr lang="en-US" sz="2800" dirty="0" smtClean="0">
                <a:latin typeface="Calibri" pitchFamily="34" charset="0"/>
              </a:rPr>
              <a:t>	as </a:t>
            </a:r>
            <a:r>
              <a:rPr lang="en-US" sz="2800" dirty="0">
                <a:latin typeface="Calibri" pitchFamily="34" charset="0"/>
              </a:rPr>
              <a:t>snakes and turtles to the pond.</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Rectangle 1"/>
          <p:cNvSpPr>
            <a:spLocks noChangeArrowheads="1"/>
          </p:cNvSpPr>
          <p:nvPr/>
        </p:nvSpPr>
        <p:spPr bwMode="auto">
          <a:xfrm>
            <a:off x="698500" y="981075"/>
            <a:ext cx="7632700" cy="4832093"/>
          </a:xfrm>
          <a:prstGeom prst="rect">
            <a:avLst/>
          </a:prstGeom>
          <a:noFill/>
          <a:ln w="9525">
            <a:noFill/>
            <a:miter lim="800000"/>
            <a:headEnd/>
            <a:tailEnd/>
          </a:ln>
        </p:spPr>
        <p:txBody>
          <a:bodyPr wrap="square">
            <a:spAutoFit/>
          </a:bodyPr>
          <a:lstStyle/>
          <a:p>
            <a:r>
              <a:rPr lang="en-US" sz="2800" b="1" dirty="0" smtClean="0">
                <a:latin typeface="Calibri" pitchFamily="34" charset="0"/>
              </a:rPr>
              <a:t>33. Water </a:t>
            </a:r>
            <a:r>
              <a:rPr lang="en-US" sz="2800" b="1" dirty="0">
                <a:latin typeface="Calibri" pitchFamily="34" charset="0"/>
              </a:rPr>
              <a:t>lilies growing on ponds and lakes can do great damage to these bodies of water.  How do the water lilies affect a pond environment in a </a:t>
            </a:r>
            <a:r>
              <a:rPr lang="en-US" sz="2800" b="1" dirty="0">
                <a:solidFill>
                  <a:srgbClr val="FF0000"/>
                </a:solidFill>
                <a:latin typeface="Calibri" pitchFamily="34" charset="0"/>
              </a:rPr>
              <a:t>dangerous way</a:t>
            </a:r>
            <a:r>
              <a:rPr lang="en-US" sz="2800" b="1" dirty="0" smtClean="0">
                <a:latin typeface="Calibri" pitchFamily="34" charset="0"/>
              </a:rPr>
              <a:t>?</a:t>
            </a:r>
          </a:p>
          <a:p>
            <a:endParaRPr lang="en-US" sz="2800" dirty="0">
              <a:latin typeface="Calibri" pitchFamily="34" charset="0"/>
            </a:endParaRPr>
          </a:p>
          <a:p>
            <a:r>
              <a:rPr lang="en-US" sz="2800" b="1" dirty="0">
                <a:latin typeface="Calibri" pitchFamily="34" charset="0"/>
              </a:rPr>
              <a:t>A	</a:t>
            </a:r>
            <a:r>
              <a:rPr lang="en-US" sz="2800" dirty="0">
                <a:latin typeface="Calibri" pitchFamily="34" charset="0"/>
              </a:rPr>
              <a:t>The fish will not grow and reproduce.</a:t>
            </a:r>
          </a:p>
          <a:p>
            <a:r>
              <a:rPr lang="en-US" sz="2800" b="1" dirty="0">
                <a:latin typeface="Calibri" pitchFamily="34" charset="0"/>
              </a:rPr>
              <a:t>B</a:t>
            </a:r>
            <a:r>
              <a:rPr lang="en-US" sz="2800" dirty="0">
                <a:latin typeface="Calibri" pitchFamily="34" charset="0"/>
              </a:rPr>
              <a:t>	Water lilies pollute the pond water.</a:t>
            </a:r>
          </a:p>
          <a:p>
            <a:r>
              <a:rPr lang="en-US" sz="2800" b="1" dirty="0">
                <a:solidFill>
                  <a:srgbClr val="FF0000"/>
                </a:solidFill>
                <a:latin typeface="Calibri" pitchFamily="34" charset="0"/>
              </a:rPr>
              <a:t>C</a:t>
            </a:r>
            <a:r>
              <a:rPr lang="en-US" sz="2800" dirty="0">
                <a:solidFill>
                  <a:srgbClr val="FF0000"/>
                </a:solidFill>
                <a:latin typeface="Calibri" pitchFamily="34" charset="0"/>
              </a:rPr>
              <a:t>	Water lilies prevent sunlight from reaching </a:t>
            </a:r>
            <a:r>
              <a:rPr lang="en-US" sz="2800" dirty="0" smtClean="0">
                <a:solidFill>
                  <a:srgbClr val="FF0000"/>
                </a:solidFill>
                <a:latin typeface="Calibri" pitchFamily="34" charset="0"/>
              </a:rPr>
              <a:t>	organisms </a:t>
            </a:r>
            <a:r>
              <a:rPr lang="en-US" sz="2800" dirty="0">
                <a:solidFill>
                  <a:srgbClr val="FF0000"/>
                </a:solidFill>
                <a:latin typeface="Calibri" pitchFamily="34" charset="0"/>
              </a:rPr>
              <a:t>below the water’s surface.</a:t>
            </a:r>
          </a:p>
          <a:p>
            <a:r>
              <a:rPr lang="en-US" sz="2800" b="1" dirty="0">
                <a:latin typeface="Calibri" pitchFamily="34" charset="0"/>
              </a:rPr>
              <a:t>D</a:t>
            </a:r>
            <a:r>
              <a:rPr lang="en-US" sz="2800" dirty="0">
                <a:latin typeface="Calibri" pitchFamily="34" charset="0"/>
              </a:rPr>
              <a:t>	Water lilies attract many unwanted pests, such </a:t>
            </a:r>
            <a:r>
              <a:rPr lang="en-US" sz="2800" dirty="0" smtClean="0">
                <a:latin typeface="Calibri" pitchFamily="34" charset="0"/>
              </a:rPr>
              <a:t>	as </a:t>
            </a:r>
            <a:r>
              <a:rPr lang="en-US" sz="2800" dirty="0">
                <a:latin typeface="Calibri" pitchFamily="34" charset="0"/>
              </a:rPr>
              <a:t>snakes and turtles to the pond.</a:t>
            </a:r>
          </a:p>
        </p:txBody>
      </p:sp>
    </p:spTree>
    <p:extLst>
      <p:ext uri="{BB962C8B-B14F-4D97-AF65-F5344CB8AC3E}">
        <p14:creationId xmlns:p14="http://schemas.microsoft.com/office/powerpoint/2010/main" val="143105949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1"/>
          <p:cNvSpPr>
            <a:spLocks noChangeArrowheads="1"/>
          </p:cNvSpPr>
          <p:nvPr/>
        </p:nvSpPr>
        <p:spPr bwMode="auto">
          <a:xfrm>
            <a:off x="457200" y="1444625"/>
            <a:ext cx="8064500" cy="4524315"/>
          </a:xfrm>
          <a:prstGeom prst="rect">
            <a:avLst/>
          </a:prstGeom>
          <a:noFill/>
          <a:ln w="9525">
            <a:noFill/>
            <a:miter lim="800000"/>
            <a:headEnd/>
            <a:tailEnd/>
          </a:ln>
        </p:spPr>
        <p:txBody>
          <a:bodyPr wrap="square">
            <a:spAutoFit/>
          </a:bodyPr>
          <a:lstStyle/>
          <a:p>
            <a:r>
              <a:rPr lang="en-US" sz="2400" b="1" dirty="0" smtClean="0">
                <a:latin typeface="Calibri" pitchFamily="34" charset="0"/>
              </a:rPr>
              <a:t>34. Tropical </a:t>
            </a:r>
            <a:r>
              <a:rPr lang="en-US" sz="2400" b="1" dirty="0">
                <a:latin typeface="Calibri" pitchFamily="34" charset="0"/>
              </a:rPr>
              <a:t>rainforests are cut down and burned at a very high rate in many parts of the world.  An area the size of a football field is destroyed every second of every day.  The burning wood and vegetation release large amounts of carbon dioxide.  Fewer plants remain to take in carbon dioxide.  How does this burning affect the carbon cycle in tropical rain forests</a:t>
            </a:r>
            <a:r>
              <a:rPr lang="en-US" sz="2400" b="1" dirty="0" smtClean="0">
                <a:latin typeface="Calibri" pitchFamily="34" charset="0"/>
              </a:rPr>
              <a:t>?</a:t>
            </a:r>
          </a:p>
          <a:p>
            <a:endParaRPr lang="en-US" sz="2400" dirty="0">
              <a:latin typeface="Calibri" pitchFamily="34" charset="0"/>
            </a:endParaRPr>
          </a:p>
          <a:p>
            <a:r>
              <a:rPr lang="en-US" sz="2400" b="1" dirty="0">
                <a:latin typeface="Calibri" pitchFamily="34" charset="0"/>
              </a:rPr>
              <a:t>A</a:t>
            </a:r>
            <a:r>
              <a:rPr lang="en-US" sz="2400" dirty="0">
                <a:latin typeface="Calibri" pitchFamily="34" charset="0"/>
              </a:rPr>
              <a:t>	More carbon dioxide is released into the atmosphere.</a:t>
            </a:r>
          </a:p>
          <a:p>
            <a:r>
              <a:rPr lang="en-US" sz="2400" b="1" dirty="0">
                <a:latin typeface="Calibri" pitchFamily="34" charset="0"/>
              </a:rPr>
              <a:t>B</a:t>
            </a:r>
            <a:r>
              <a:rPr lang="en-US" sz="2400" dirty="0">
                <a:latin typeface="Calibri" pitchFamily="34" charset="0"/>
              </a:rPr>
              <a:t>	More carbon dioxide is stored in animals.</a:t>
            </a:r>
          </a:p>
          <a:p>
            <a:r>
              <a:rPr lang="en-US" sz="2400" b="1" dirty="0">
                <a:latin typeface="Calibri" pitchFamily="34" charset="0"/>
              </a:rPr>
              <a:t>C</a:t>
            </a:r>
            <a:r>
              <a:rPr lang="en-US" sz="2400" dirty="0">
                <a:latin typeface="Calibri" pitchFamily="34" charset="0"/>
              </a:rPr>
              <a:t>	More carbon dioxide is released into the soil.</a:t>
            </a:r>
          </a:p>
          <a:p>
            <a:r>
              <a:rPr lang="en-US" sz="2400" b="1" dirty="0">
                <a:latin typeface="Calibri" pitchFamily="34" charset="0"/>
              </a:rPr>
              <a:t>D</a:t>
            </a:r>
            <a:r>
              <a:rPr lang="en-US" sz="2400" dirty="0">
                <a:latin typeface="Calibri" pitchFamily="34" charset="0"/>
              </a:rPr>
              <a:t>	More carbon dioxide is stored in plants.</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1"/>
          <p:cNvSpPr>
            <a:spLocks noChangeArrowheads="1"/>
          </p:cNvSpPr>
          <p:nvPr/>
        </p:nvSpPr>
        <p:spPr bwMode="auto">
          <a:xfrm>
            <a:off x="457200" y="1444625"/>
            <a:ext cx="8064500" cy="4524315"/>
          </a:xfrm>
          <a:prstGeom prst="rect">
            <a:avLst/>
          </a:prstGeom>
          <a:noFill/>
          <a:ln w="9525">
            <a:noFill/>
            <a:miter lim="800000"/>
            <a:headEnd/>
            <a:tailEnd/>
          </a:ln>
        </p:spPr>
        <p:txBody>
          <a:bodyPr wrap="square">
            <a:spAutoFit/>
          </a:bodyPr>
          <a:lstStyle/>
          <a:p>
            <a:r>
              <a:rPr lang="en-US" sz="2400" b="1" dirty="0" smtClean="0">
                <a:latin typeface="Calibri" pitchFamily="34" charset="0"/>
              </a:rPr>
              <a:t>34. Tropical </a:t>
            </a:r>
            <a:r>
              <a:rPr lang="en-US" sz="2400" b="1" dirty="0">
                <a:latin typeface="Calibri" pitchFamily="34" charset="0"/>
              </a:rPr>
              <a:t>rainforests are cut down and burned at a very high rate in many parts of the world.  An area the size of a football field is destroyed every second of every day.  The burning wood and vegetation release large amounts of carbon dioxide.  Fewer plants remain to take in carbon dioxide.  How does this burning </a:t>
            </a:r>
            <a:r>
              <a:rPr lang="en-US" sz="2400" b="1" dirty="0">
                <a:solidFill>
                  <a:srgbClr val="FF0000"/>
                </a:solidFill>
                <a:latin typeface="Calibri" pitchFamily="34" charset="0"/>
              </a:rPr>
              <a:t>affect the carbon cycle </a:t>
            </a:r>
            <a:r>
              <a:rPr lang="en-US" sz="2400" b="1" dirty="0">
                <a:latin typeface="Calibri" pitchFamily="34" charset="0"/>
              </a:rPr>
              <a:t>in tropical rain forests</a:t>
            </a:r>
            <a:r>
              <a:rPr lang="en-US" sz="2400" b="1" dirty="0" smtClean="0">
                <a:latin typeface="Calibri" pitchFamily="34" charset="0"/>
              </a:rPr>
              <a:t>?</a:t>
            </a:r>
          </a:p>
          <a:p>
            <a:endParaRPr lang="en-US" sz="2400" dirty="0">
              <a:latin typeface="Calibri" pitchFamily="34" charset="0"/>
            </a:endParaRPr>
          </a:p>
          <a:p>
            <a:r>
              <a:rPr lang="en-US" sz="2400" b="1" dirty="0">
                <a:solidFill>
                  <a:srgbClr val="FF0000"/>
                </a:solidFill>
                <a:latin typeface="Calibri" pitchFamily="34" charset="0"/>
              </a:rPr>
              <a:t>A</a:t>
            </a:r>
            <a:r>
              <a:rPr lang="en-US" sz="2400" dirty="0">
                <a:solidFill>
                  <a:srgbClr val="FF0000"/>
                </a:solidFill>
                <a:latin typeface="Calibri" pitchFamily="34" charset="0"/>
              </a:rPr>
              <a:t>	More carbon dioxide is released into the atmosphere.</a:t>
            </a:r>
          </a:p>
          <a:p>
            <a:r>
              <a:rPr lang="en-US" sz="2400" b="1" dirty="0">
                <a:latin typeface="Calibri" pitchFamily="34" charset="0"/>
              </a:rPr>
              <a:t>B</a:t>
            </a:r>
            <a:r>
              <a:rPr lang="en-US" sz="2400" dirty="0">
                <a:latin typeface="Calibri" pitchFamily="34" charset="0"/>
              </a:rPr>
              <a:t>	More carbon dioxide is stored in animals.</a:t>
            </a:r>
          </a:p>
          <a:p>
            <a:r>
              <a:rPr lang="en-US" sz="2400" b="1" dirty="0">
                <a:latin typeface="Calibri" pitchFamily="34" charset="0"/>
              </a:rPr>
              <a:t>C</a:t>
            </a:r>
            <a:r>
              <a:rPr lang="en-US" sz="2400" dirty="0">
                <a:latin typeface="Calibri" pitchFamily="34" charset="0"/>
              </a:rPr>
              <a:t>	More carbon dioxide is released into the soil.</a:t>
            </a:r>
          </a:p>
          <a:p>
            <a:r>
              <a:rPr lang="en-US" sz="2400" b="1" dirty="0">
                <a:latin typeface="Calibri" pitchFamily="34" charset="0"/>
              </a:rPr>
              <a:t>D</a:t>
            </a:r>
            <a:r>
              <a:rPr lang="en-US" sz="2400" dirty="0">
                <a:latin typeface="Calibri" pitchFamily="34" charset="0"/>
              </a:rPr>
              <a:t>	More carbon dioxide is stored in plants.</a:t>
            </a:r>
          </a:p>
        </p:txBody>
      </p:sp>
    </p:spTree>
    <p:extLst>
      <p:ext uri="{BB962C8B-B14F-4D97-AF65-F5344CB8AC3E}">
        <p14:creationId xmlns:p14="http://schemas.microsoft.com/office/powerpoint/2010/main" val="305811355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TextBox 1"/>
          <p:cNvSpPr txBox="1">
            <a:spLocks noChangeArrowheads="1"/>
          </p:cNvSpPr>
          <p:nvPr/>
        </p:nvSpPr>
        <p:spPr bwMode="auto">
          <a:xfrm>
            <a:off x="444500" y="277813"/>
            <a:ext cx="930275" cy="369887"/>
          </a:xfrm>
          <a:prstGeom prst="rect">
            <a:avLst/>
          </a:prstGeom>
          <a:noFill/>
          <a:ln w="9525">
            <a:noFill/>
            <a:miter lim="800000"/>
            <a:headEnd/>
            <a:tailEnd/>
          </a:ln>
        </p:spPr>
        <p:txBody>
          <a:bodyPr wrap="none">
            <a:spAutoFit/>
          </a:bodyPr>
          <a:lstStyle/>
          <a:p>
            <a:r>
              <a:rPr lang="en-US" b="1">
                <a:solidFill>
                  <a:srgbClr val="FF0000"/>
                </a:solidFill>
                <a:latin typeface="Calibri" pitchFamily="34" charset="0"/>
              </a:rPr>
              <a:t>M.S. ?’s</a:t>
            </a:r>
          </a:p>
        </p:txBody>
      </p:sp>
      <p:sp>
        <p:nvSpPr>
          <p:cNvPr id="2" name="Title 1"/>
          <p:cNvSpPr>
            <a:spLocks noGrp="1"/>
          </p:cNvSpPr>
          <p:nvPr>
            <p:ph type="title"/>
          </p:nvPr>
        </p:nvSpPr>
        <p:spPr>
          <a:xfrm>
            <a:off x="444500" y="947738"/>
            <a:ext cx="8229600" cy="4843462"/>
          </a:xfrm>
        </p:spPr>
        <p:txBody>
          <a:bodyPr/>
          <a:lstStyle/>
          <a:p>
            <a:pPr algn="l"/>
            <a:r>
              <a:rPr lang="en-US" sz="2800" b="1" dirty="0" smtClean="0"/>
              <a:t>35. All of the following are ways humans can adversely change the ecosystem EXCEPT—</a:t>
            </a:r>
            <a:br>
              <a:rPr lang="en-US" sz="2800" b="1" dirty="0" smtClean="0"/>
            </a:br>
            <a:r>
              <a:rPr lang="en-US" sz="2800" b="1" dirty="0"/>
              <a:t/>
            </a:r>
            <a:br>
              <a:rPr lang="en-US" sz="2800" b="1" dirty="0"/>
            </a:br>
            <a:r>
              <a:rPr lang="en-US" sz="2800" dirty="0" smtClean="0"/>
              <a:t>A. waste dumping</a:t>
            </a:r>
            <a:br>
              <a:rPr lang="en-US" sz="2800" dirty="0" smtClean="0"/>
            </a:br>
            <a:r>
              <a:rPr lang="en-US" sz="2800" dirty="0" smtClean="0"/>
              <a:t>B. using biodegradable products</a:t>
            </a:r>
            <a:br>
              <a:rPr lang="en-US" sz="2800" dirty="0" smtClean="0"/>
            </a:br>
            <a:r>
              <a:rPr lang="en-US" sz="2800" dirty="0" smtClean="0"/>
              <a:t>C. overhunting animals</a:t>
            </a:r>
            <a:br>
              <a:rPr lang="en-US" sz="2800" dirty="0" smtClean="0"/>
            </a:br>
            <a:r>
              <a:rPr lang="en-US" sz="2800" dirty="0" smtClean="0"/>
              <a:t>D. industrial pollution</a:t>
            </a:r>
            <a:endParaRPr lang="en-US" sz="2800" dirty="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TextBox 1"/>
          <p:cNvSpPr txBox="1">
            <a:spLocks noChangeArrowheads="1"/>
          </p:cNvSpPr>
          <p:nvPr/>
        </p:nvSpPr>
        <p:spPr bwMode="auto">
          <a:xfrm>
            <a:off x="444500" y="277813"/>
            <a:ext cx="930275" cy="369887"/>
          </a:xfrm>
          <a:prstGeom prst="rect">
            <a:avLst/>
          </a:prstGeom>
          <a:noFill/>
          <a:ln w="9525">
            <a:noFill/>
            <a:miter lim="800000"/>
            <a:headEnd/>
            <a:tailEnd/>
          </a:ln>
        </p:spPr>
        <p:txBody>
          <a:bodyPr wrap="none">
            <a:spAutoFit/>
          </a:bodyPr>
          <a:lstStyle/>
          <a:p>
            <a:r>
              <a:rPr lang="en-US" b="1">
                <a:solidFill>
                  <a:srgbClr val="FF0000"/>
                </a:solidFill>
                <a:latin typeface="Calibri" pitchFamily="34" charset="0"/>
              </a:rPr>
              <a:t>M.S. ?’s</a:t>
            </a:r>
          </a:p>
        </p:txBody>
      </p:sp>
      <p:sp>
        <p:nvSpPr>
          <p:cNvPr id="2" name="Title 1"/>
          <p:cNvSpPr>
            <a:spLocks noGrp="1"/>
          </p:cNvSpPr>
          <p:nvPr>
            <p:ph type="title"/>
          </p:nvPr>
        </p:nvSpPr>
        <p:spPr>
          <a:xfrm>
            <a:off x="444500" y="947738"/>
            <a:ext cx="8229600" cy="4843462"/>
          </a:xfrm>
        </p:spPr>
        <p:txBody>
          <a:bodyPr/>
          <a:lstStyle/>
          <a:p>
            <a:pPr algn="l"/>
            <a:r>
              <a:rPr lang="en-US" sz="2800" b="1" dirty="0" smtClean="0"/>
              <a:t>35. All of the following are ways humans can adversely change the ecosystem </a:t>
            </a:r>
            <a:r>
              <a:rPr lang="en-US" sz="2800" b="1" dirty="0" smtClean="0">
                <a:solidFill>
                  <a:srgbClr val="FF0000"/>
                </a:solidFill>
              </a:rPr>
              <a:t>EXCEPT</a:t>
            </a:r>
            <a:r>
              <a:rPr lang="en-US" sz="2800" b="1" dirty="0" smtClean="0"/>
              <a:t>—</a:t>
            </a:r>
            <a:br>
              <a:rPr lang="en-US" sz="2800" b="1" dirty="0" smtClean="0"/>
            </a:br>
            <a:r>
              <a:rPr lang="en-US" sz="2800" b="1" dirty="0"/>
              <a:t/>
            </a:r>
            <a:br>
              <a:rPr lang="en-US" sz="2800" b="1" dirty="0"/>
            </a:br>
            <a:r>
              <a:rPr lang="en-US" sz="2800" dirty="0" smtClean="0"/>
              <a:t>A. waste dumping</a:t>
            </a:r>
            <a:br>
              <a:rPr lang="en-US" sz="2800" dirty="0" smtClean="0"/>
            </a:br>
            <a:r>
              <a:rPr lang="en-US" sz="2800" dirty="0" smtClean="0">
                <a:solidFill>
                  <a:srgbClr val="FF0000"/>
                </a:solidFill>
              </a:rPr>
              <a:t>B. using biodegradable products</a:t>
            </a:r>
            <a:br>
              <a:rPr lang="en-US" sz="2800" dirty="0" smtClean="0">
                <a:solidFill>
                  <a:srgbClr val="FF0000"/>
                </a:solidFill>
              </a:rPr>
            </a:br>
            <a:r>
              <a:rPr lang="en-US" sz="2800" dirty="0" smtClean="0"/>
              <a:t>C. overhunting animals</a:t>
            </a:r>
            <a:br>
              <a:rPr lang="en-US" sz="2800" dirty="0" smtClean="0"/>
            </a:br>
            <a:r>
              <a:rPr lang="en-US" sz="2800" dirty="0" smtClean="0"/>
              <a:t>D. industrial pollution</a:t>
            </a:r>
            <a:endParaRPr lang="en-US" sz="2800" dirty="0"/>
          </a:p>
        </p:txBody>
      </p:sp>
    </p:spTree>
    <p:extLst>
      <p:ext uri="{BB962C8B-B14F-4D97-AF65-F5344CB8AC3E}">
        <p14:creationId xmlns:p14="http://schemas.microsoft.com/office/powerpoint/2010/main" val="38554590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1"/>
          <p:cNvSpPr>
            <a:spLocks noChangeArrowheads="1"/>
          </p:cNvSpPr>
          <p:nvPr/>
        </p:nvSpPr>
        <p:spPr bwMode="auto">
          <a:xfrm>
            <a:off x="695325" y="879475"/>
            <a:ext cx="7429500" cy="4540250"/>
          </a:xfrm>
          <a:prstGeom prst="rect">
            <a:avLst/>
          </a:prstGeom>
          <a:noFill/>
          <a:ln w="9525">
            <a:noFill/>
            <a:miter lim="800000"/>
            <a:headEnd/>
            <a:tailEnd/>
          </a:ln>
        </p:spPr>
        <p:txBody>
          <a:bodyPr>
            <a:spAutoFit/>
          </a:bodyPr>
          <a:lstStyle/>
          <a:p>
            <a:r>
              <a:rPr lang="en-US" b="1">
                <a:solidFill>
                  <a:srgbClr val="FF0000"/>
                </a:solidFill>
                <a:latin typeface="Calibri" pitchFamily="34" charset="0"/>
              </a:rPr>
              <a:t>2004—#1 (88%)</a:t>
            </a:r>
          </a:p>
          <a:p>
            <a:endParaRPr lang="en-US">
              <a:latin typeface="Calibri" pitchFamily="34" charset="0"/>
            </a:endParaRPr>
          </a:p>
          <a:p>
            <a:r>
              <a:rPr lang="en-US" sz="3200" b="1">
                <a:latin typeface="Calibri" pitchFamily="34" charset="0"/>
              </a:rPr>
              <a:t>3. </a:t>
            </a:r>
            <a:r>
              <a:rPr lang="en-US" sz="3200" b="1">
                <a:solidFill>
                  <a:srgbClr val="FF0000"/>
                </a:solidFill>
                <a:latin typeface="Calibri" pitchFamily="34" charset="0"/>
              </a:rPr>
              <a:t>Clearing a forest</a:t>
            </a:r>
            <a:r>
              <a:rPr lang="en-US" sz="3200" b="1">
                <a:latin typeface="Calibri" pitchFamily="34" charset="0"/>
              </a:rPr>
              <a:t> to build a shopping mall will most likely result in woodpeckers — </a:t>
            </a:r>
          </a:p>
          <a:p>
            <a:endParaRPr lang="en-US" sz="3200">
              <a:latin typeface="Calibri" pitchFamily="34" charset="0"/>
            </a:endParaRPr>
          </a:p>
          <a:p>
            <a:r>
              <a:rPr lang="en-US" sz="3200" b="1">
                <a:latin typeface="Calibri" pitchFamily="34" charset="0"/>
              </a:rPr>
              <a:t>A 	</a:t>
            </a:r>
            <a:r>
              <a:rPr lang="en-US" sz="3200">
                <a:latin typeface="Calibri" pitchFamily="34" charset="0"/>
              </a:rPr>
              <a:t>nesting on roofs</a:t>
            </a:r>
          </a:p>
          <a:p>
            <a:r>
              <a:rPr lang="en-US" sz="3200" b="1">
                <a:solidFill>
                  <a:srgbClr val="FF0000"/>
                </a:solidFill>
                <a:latin typeface="Calibri" pitchFamily="34" charset="0"/>
              </a:rPr>
              <a:t>B</a:t>
            </a:r>
            <a:r>
              <a:rPr lang="en-US" sz="3200">
                <a:solidFill>
                  <a:srgbClr val="FF0000"/>
                </a:solidFill>
                <a:latin typeface="Calibri" pitchFamily="34" charset="0"/>
              </a:rPr>
              <a:t> 	losing habitat</a:t>
            </a:r>
          </a:p>
          <a:p>
            <a:r>
              <a:rPr lang="en-US" sz="3200" b="1">
                <a:latin typeface="Calibri" pitchFamily="34" charset="0"/>
              </a:rPr>
              <a:t>C 	</a:t>
            </a:r>
            <a:r>
              <a:rPr lang="en-US" sz="3200">
                <a:latin typeface="Calibri" pitchFamily="34" charset="0"/>
              </a:rPr>
              <a:t>laying more eggs</a:t>
            </a:r>
          </a:p>
          <a:p>
            <a:r>
              <a:rPr lang="en-US" sz="3200" b="1">
                <a:latin typeface="Calibri" pitchFamily="34" charset="0"/>
              </a:rPr>
              <a:t>D 	</a:t>
            </a:r>
            <a:r>
              <a:rPr lang="en-US" sz="3200">
                <a:latin typeface="Calibri" pitchFamily="34" charset="0"/>
              </a:rPr>
              <a:t>flying slower</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491162"/>
          </a:xfrm>
        </p:spPr>
        <p:txBody>
          <a:bodyPr/>
          <a:lstStyle/>
          <a:p>
            <a:pPr algn="l"/>
            <a:r>
              <a:rPr lang="en-US" sz="3200" b="1" dirty="0" smtClean="0"/>
              <a:t>36. What effect would building a highway have on an ecosystem?</a:t>
            </a:r>
            <a:br>
              <a:rPr lang="en-US" sz="3200" b="1" dirty="0" smtClean="0"/>
            </a:br>
            <a:r>
              <a:rPr lang="en-US" sz="3200" b="1" dirty="0"/>
              <a:t/>
            </a:r>
            <a:br>
              <a:rPr lang="en-US" sz="3200" b="1" dirty="0"/>
            </a:br>
            <a:r>
              <a:rPr lang="en-US" sz="3200" dirty="0" smtClean="0"/>
              <a:t>A. Increase in butterfly migration</a:t>
            </a:r>
            <a:br>
              <a:rPr lang="en-US" sz="3200" dirty="0" smtClean="0"/>
            </a:br>
            <a:r>
              <a:rPr lang="en-US" sz="3200" dirty="0" smtClean="0"/>
              <a:t>B. Decrease in destruction of habitat</a:t>
            </a:r>
            <a:br>
              <a:rPr lang="en-US" sz="3200" dirty="0" smtClean="0"/>
            </a:br>
            <a:r>
              <a:rPr lang="en-US" sz="3200" dirty="0" smtClean="0"/>
              <a:t>C. Increase in carbon dioxide</a:t>
            </a:r>
            <a:br>
              <a:rPr lang="en-US" sz="3200" dirty="0" smtClean="0"/>
            </a:br>
            <a:r>
              <a:rPr lang="en-US" sz="3200" dirty="0" smtClean="0"/>
              <a:t>D. Increase in oxygen</a:t>
            </a:r>
            <a:endParaRPr lang="en-US" sz="3200" dirty="0"/>
          </a:p>
        </p:txBody>
      </p:sp>
    </p:spTree>
    <p:extLst>
      <p:ext uri="{BB962C8B-B14F-4D97-AF65-F5344CB8AC3E}">
        <p14:creationId xmlns:p14="http://schemas.microsoft.com/office/powerpoint/2010/main" val="210095554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491162"/>
          </a:xfrm>
        </p:spPr>
        <p:txBody>
          <a:bodyPr/>
          <a:lstStyle/>
          <a:p>
            <a:pPr algn="l"/>
            <a:r>
              <a:rPr lang="en-US" sz="3200" b="1" dirty="0" smtClean="0"/>
              <a:t>36. What effect would building a highway have on an ecosystem?</a:t>
            </a:r>
            <a:br>
              <a:rPr lang="en-US" sz="3200" b="1" dirty="0" smtClean="0"/>
            </a:br>
            <a:r>
              <a:rPr lang="en-US" sz="3200" b="1" dirty="0"/>
              <a:t/>
            </a:r>
            <a:br>
              <a:rPr lang="en-US" sz="3200" b="1" dirty="0"/>
            </a:br>
            <a:r>
              <a:rPr lang="en-US" sz="3200" dirty="0" smtClean="0"/>
              <a:t>A. Increase in butterfly migration</a:t>
            </a:r>
            <a:br>
              <a:rPr lang="en-US" sz="3200" dirty="0" smtClean="0"/>
            </a:br>
            <a:r>
              <a:rPr lang="en-US" sz="3200" dirty="0" smtClean="0"/>
              <a:t>B. Decrease in destruction of habitat</a:t>
            </a:r>
            <a:br>
              <a:rPr lang="en-US" sz="3200" dirty="0" smtClean="0"/>
            </a:br>
            <a:r>
              <a:rPr lang="en-US" sz="3200" dirty="0" smtClean="0">
                <a:solidFill>
                  <a:srgbClr val="FF0000"/>
                </a:solidFill>
              </a:rPr>
              <a:t>C. Increase in carbon dioxide</a:t>
            </a:r>
            <a:br>
              <a:rPr lang="en-US" sz="3200" dirty="0" smtClean="0">
                <a:solidFill>
                  <a:srgbClr val="FF0000"/>
                </a:solidFill>
              </a:rPr>
            </a:br>
            <a:r>
              <a:rPr lang="en-US" sz="3200" dirty="0" smtClean="0"/>
              <a:t>D. Increase in oxygen</a:t>
            </a:r>
            <a:endParaRPr lang="en-US" sz="3200" dirty="0"/>
          </a:p>
        </p:txBody>
      </p:sp>
    </p:spTree>
    <p:extLst>
      <p:ext uri="{BB962C8B-B14F-4D97-AF65-F5344CB8AC3E}">
        <p14:creationId xmlns:p14="http://schemas.microsoft.com/office/powerpoint/2010/main" val="122648100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491162"/>
          </a:xfrm>
        </p:spPr>
        <p:txBody>
          <a:bodyPr/>
          <a:lstStyle/>
          <a:p>
            <a:pPr algn="l"/>
            <a:r>
              <a:rPr lang="en-US" sz="2400" b="1" dirty="0" smtClean="0"/>
              <a:t>37. Overpopulation animals cause severe damage to an ecosystem and the surrounding landscape.  Additionally, overpopulation can affect the food chain, water routes, and land.  Based on the information provided, which of the following is the best conclusion about the effects of overpopulation?</a:t>
            </a:r>
            <a:br>
              <a:rPr lang="en-US" sz="2400" b="1" dirty="0" smtClean="0"/>
            </a:br>
            <a:r>
              <a:rPr lang="en-US" sz="2400" b="1" dirty="0"/>
              <a:t/>
            </a:r>
            <a:br>
              <a:rPr lang="en-US" sz="2400" b="1" dirty="0"/>
            </a:br>
            <a:r>
              <a:rPr lang="en-US" sz="2400" dirty="0" smtClean="0"/>
              <a:t>A. Overpopulation is destroying the entire U.S.</a:t>
            </a:r>
            <a:br>
              <a:rPr lang="en-US" sz="2400" dirty="0" smtClean="0"/>
            </a:br>
            <a:r>
              <a:rPr lang="en-US" sz="2400" dirty="0" smtClean="0"/>
              <a:t>B. Overpopulation does not impact the food chain</a:t>
            </a:r>
            <a:br>
              <a:rPr lang="en-US" sz="2400" dirty="0" smtClean="0"/>
            </a:br>
            <a:r>
              <a:rPr lang="en-US" sz="2400" dirty="0" smtClean="0"/>
              <a:t>C. Overpopulation can change the entire structure of the 	ecosystem</a:t>
            </a:r>
            <a:br>
              <a:rPr lang="en-US" sz="2400" dirty="0" smtClean="0"/>
            </a:br>
            <a:r>
              <a:rPr lang="en-US" sz="2400" dirty="0" smtClean="0"/>
              <a:t>D. Overpopulation causes serious issues with the water cycle</a:t>
            </a:r>
            <a:endParaRPr lang="en-US" sz="2400" dirty="0"/>
          </a:p>
        </p:txBody>
      </p:sp>
    </p:spTree>
    <p:extLst>
      <p:ext uri="{BB962C8B-B14F-4D97-AF65-F5344CB8AC3E}">
        <p14:creationId xmlns:p14="http://schemas.microsoft.com/office/powerpoint/2010/main" val="122648100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491162"/>
          </a:xfrm>
        </p:spPr>
        <p:txBody>
          <a:bodyPr/>
          <a:lstStyle/>
          <a:p>
            <a:pPr algn="l"/>
            <a:r>
              <a:rPr lang="en-US" sz="2400" b="1" dirty="0" smtClean="0"/>
              <a:t>37. Overpopulation animals cause severe damage to an ecosystem and the surrounding landscape.  Additionally, overpopulation can affect the food chain, water routes, and land.  Based on the information provided, which of the following is the </a:t>
            </a:r>
            <a:r>
              <a:rPr lang="en-US" sz="2400" b="1" dirty="0" smtClean="0">
                <a:solidFill>
                  <a:srgbClr val="FF0000"/>
                </a:solidFill>
              </a:rPr>
              <a:t>best conclusion about the effects of overpopulation?</a:t>
            </a:r>
            <a:r>
              <a:rPr lang="en-US" sz="2400" b="1" dirty="0" smtClean="0"/>
              <a:t/>
            </a:r>
            <a:br>
              <a:rPr lang="en-US" sz="2400" b="1" dirty="0" smtClean="0"/>
            </a:br>
            <a:r>
              <a:rPr lang="en-US" sz="2400" b="1" dirty="0"/>
              <a:t/>
            </a:r>
            <a:br>
              <a:rPr lang="en-US" sz="2400" b="1" dirty="0"/>
            </a:br>
            <a:r>
              <a:rPr lang="en-US" sz="2400" dirty="0" smtClean="0"/>
              <a:t>A. Overpopulation is destroying the entire U.S.</a:t>
            </a:r>
            <a:br>
              <a:rPr lang="en-US" sz="2400" dirty="0" smtClean="0"/>
            </a:br>
            <a:r>
              <a:rPr lang="en-US" sz="2400" dirty="0" smtClean="0"/>
              <a:t>B. Overpopulation does not impact the food chain</a:t>
            </a:r>
            <a:br>
              <a:rPr lang="en-US" sz="2400" dirty="0" smtClean="0"/>
            </a:br>
            <a:r>
              <a:rPr lang="en-US" sz="2400" dirty="0" smtClean="0">
                <a:solidFill>
                  <a:srgbClr val="FF0000"/>
                </a:solidFill>
              </a:rPr>
              <a:t>C. Overpopulation can change the entire structure of the 	ecosystem</a:t>
            </a:r>
            <a:br>
              <a:rPr lang="en-US" sz="2400" dirty="0" smtClean="0">
                <a:solidFill>
                  <a:srgbClr val="FF0000"/>
                </a:solidFill>
              </a:rPr>
            </a:br>
            <a:r>
              <a:rPr lang="en-US" sz="2400" dirty="0" smtClean="0"/>
              <a:t>D. Overpopulation causes serious issues with the water cycle</a:t>
            </a:r>
            <a:endParaRPr lang="en-US" sz="2400" dirty="0"/>
          </a:p>
        </p:txBody>
      </p:sp>
    </p:spTree>
    <p:extLst>
      <p:ext uri="{BB962C8B-B14F-4D97-AF65-F5344CB8AC3E}">
        <p14:creationId xmlns:p14="http://schemas.microsoft.com/office/powerpoint/2010/main" val="186173672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491162"/>
          </a:xfrm>
        </p:spPr>
        <p:txBody>
          <a:bodyPr/>
          <a:lstStyle/>
          <a:p>
            <a:pPr algn="l"/>
            <a:r>
              <a:rPr lang="en-US" sz="2400" b="1" dirty="0" smtClean="0"/>
              <a:t>38. Hunting is an environmental management tool that helps control wildlife populations.  Hunting is an example of—</a:t>
            </a:r>
            <a:br>
              <a:rPr lang="en-US" sz="2400" b="1" dirty="0" smtClean="0"/>
            </a:br>
            <a:r>
              <a:rPr lang="en-US" sz="2400" b="1" dirty="0" smtClean="0"/>
              <a:t/>
            </a:r>
            <a:br>
              <a:rPr lang="en-US" sz="2400" b="1" dirty="0" smtClean="0"/>
            </a:br>
            <a:r>
              <a:rPr lang="en-US" sz="2400" b="1" dirty="0"/>
              <a:t/>
            </a:r>
            <a:br>
              <a:rPr lang="en-US" sz="2400" b="1" dirty="0"/>
            </a:br>
            <a:r>
              <a:rPr lang="en-US" sz="2400" dirty="0" smtClean="0"/>
              <a:t>A. the deer population creating change in an ecosystem</a:t>
            </a:r>
            <a:br>
              <a:rPr lang="en-US" sz="2400" dirty="0" smtClean="0"/>
            </a:br>
            <a:r>
              <a:rPr lang="en-US" sz="2400" dirty="0" smtClean="0"/>
              <a:t>B. the food chain creating change in an ecosystem</a:t>
            </a:r>
            <a:br>
              <a:rPr lang="en-US" sz="2400" dirty="0" smtClean="0"/>
            </a:br>
            <a:r>
              <a:rPr lang="en-US" sz="2400" dirty="0" smtClean="0"/>
              <a:t>C. humans creating change in an ecosystem</a:t>
            </a:r>
            <a:br>
              <a:rPr lang="en-US" sz="2400" dirty="0" smtClean="0"/>
            </a:br>
            <a:r>
              <a:rPr lang="en-US" sz="2400" dirty="0" smtClean="0"/>
              <a:t>D. a cycle creating change in an ecosystem</a:t>
            </a:r>
            <a:endParaRPr lang="en-US" sz="2400" dirty="0"/>
          </a:p>
        </p:txBody>
      </p:sp>
    </p:spTree>
    <p:extLst>
      <p:ext uri="{BB962C8B-B14F-4D97-AF65-F5344CB8AC3E}">
        <p14:creationId xmlns:p14="http://schemas.microsoft.com/office/powerpoint/2010/main" val="186173672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491162"/>
          </a:xfrm>
        </p:spPr>
        <p:txBody>
          <a:bodyPr/>
          <a:lstStyle/>
          <a:p>
            <a:pPr algn="l"/>
            <a:r>
              <a:rPr lang="en-US" sz="2400" b="1" dirty="0" smtClean="0"/>
              <a:t>38. Hunting is an environmental management tool that helps control wildlife populations.  Hunting is an example of—</a:t>
            </a:r>
            <a:br>
              <a:rPr lang="en-US" sz="2400" b="1" dirty="0" smtClean="0"/>
            </a:br>
            <a:r>
              <a:rPr lang="en-US" sz="2400" b="1" dirty="0" smtClean="0"/>
              <a:t/>
            </a:r>
            <a:br>
              <a:rPr lang="en-US" sz="2400" b="1" dirty="0" smtClean="0"/>
            </a:br>
            <a:r>
              <a:rPr lang="en-US" sz="2400" b="1" dirty="0"/>
              <a:t/>
            </a:r>
            <a:br>
              <a:rPr lang="en-US" sz="2400" b="1" dirty="0"/>
            </a:br>
            <a:r>
              <a:rPr lang="en-US" sz="2400" dirty="0" smtClean="0"/>
              <a:t>A. the deer population creating change in an ecosystem</a:t>
            </a:r>
            <a:br>
              <a:rPr lang="en-US" sz="2400" dirty="0" smtClean="0"/>
            </a:br>
            <a:r>
              <a:rPr lang="en-US" sz="2400" dirty="0" smtClean="0"/>
              <a:t>B. the food chain creating change in an ecosystem</a:t>
            </a:r>
            <a:br>
              <a:rPr lang="en-US" sz="2400" dirty="0" smtClean="0"/>
            </a:br>
            <a:r>
              <a:rPr lang="en-US" sz="2400" dirty="0" smtClean="0">
                <a:solidFill>
                  <a:srgbClr val="FF0000"/>
                </a:solidFill>
              </a:rPr>
              <a:t>C. humans creating change in an ecosystem</a:t>
            </a:r>
            <a:br>
              <a:rPr lang="en-US" sz="2400" dirty="0" smtClean="0">
                <a:solidFill>
                  <a:srgbClr val="FF0000"/>
                </a:solidFill>
              </a:rPr>
            </a:br>
            <a:r>
              <a:rPr lang="en-US" sz="2400" dirty="0" smtClean="0"/>
              <a:t>D. a cycle creating change in an ecosystem</a:t>
            </a:r>
            <a:endParaRPr lang="en-US" sz="2400" dirty="0"/>
          </a:p>
        </p:txBody>
      </p:sp>
    </p:spTree>
    <p:extLst>
      <p:ext uri="{BB962C8B-B14F-4D97-AF65-F5344CB8AC3E}">
        <p14:creationId xmlns:p14="http://schemas.microsoft.com/office/powerpoint/2010/main" val="19832784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491162"/>
          </a:xfrm>
        </p:spPr>
        <p:txBody>
          <a:bodyPr/>
          <a:lstStyle/>
          <a:p>
            <a:pPr algn="l"/>
            <a:r>
              <a:rPr lang="en-US" sz="2400" b="1" dirty="0" smtClean="0"/>
              <a:t>39. Which of the following is a positive effect of building highways in an ecosystem?</a:t>
            </a:r>
            <a:br>
              <a:rPr lang="en-US" sz="2400" b="1" dirty="0" smtClean="0"/>
            </a:br>
            <a:r>
              <a:rPr lang="en-US" sz="2400" b="1" dirty="0"/>
              <a:t/>
            </a:r>
            <a:br>
              <a:rPr lang="en-US" sz="2400" b="1" dirty="0"/>
            </a:br>
            <a:r>
              <a:rPr lang="en-US" sz="2400" dirty="0" smtClean="0"/>
              <a:t>A. Enhancing access between existing communities</a:t>
            </a:r>
            <a:br>
              <a:rPr lang="en-US" sz="2400" dirty="0" smtClean="0"/>
            </a:br>
            <a:r>
              <a:rPr lang="en-US" sz="2400" dirty="0" smtClean="0"/>
              <a:t>B. Destruction of existing homes and businesses</a:t>
            </a:r>
            <a:br>
              <a:rPr lang="en-US" sz="2400" dirty="0" smtClean="0"/>
            </a:br>
            <a:r>
              <a:rPr lang="en-US" sz="2400" dirty="0" smtClean="0"/>
              <a:t>C. Prohibiting some species from migrating</a:t>
            </a:r>
            <a:br>
              <a:rPr lang="en-US" sz="2400" dirty="0" smtClean="0"/>
            </a:br>
            <a:r>
              <a:rPr lang="en-US" sz="2400" dirty="0" smtClean="0"/>
              <a:t>D. Increase in noise and air pollution</a:t>
            </a:r>
            <a:endParaRPr lang="en-US" sz="2400" dirty="0"/>
          </a:p>
        </p:txBody>
      </p:sp>
    </p:spTree>
    <p:extLst>
      <p:ext uri="{BB962C8B-B14F-4D97-AF65-F5344CB8AC3E}">
        <p14:creationId xmlns:p14="http://schemas.microsoft.com/office/powerpoint/2010/main" val="19832784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491162"/>
          </a:xfrm>
        </p:spPr>
        <p:txBody>
          <a:bodyPr/>
          <a:lstStyle/>
          <a:p>
            <a:pPr algn="l"/>
            <a:r>
              <a:rPr lang="en-US" sz="2400" b="1" dirty="0" smtClean="0"/>
              <a:t>39. Which of the following is a </a:t>
            </a:r>
            <a:r>
              <a:rPr lang="en-US" sz="2400" b="1" dirty="0" smtClean="0">
                <a:solidFill>
                  <a:srgbClr val="FF0000"/>
                </a:solidFill>
              </a:rPr>
              <a:t>positive effect </a:t>
            </a:r>
            <a:r>
              <a:rPr lang="en-US" sz="2400" b="1" dirty="0" smtClean="0"/>
              <a:t>of building highways in an ecosystem?</a:t>
            </a:r>
            <a:br>
              <a:rPr lang="en-US" sz="2400" b="1" dirty="0" smtClean="0"/>
            </a:br>
            <a:r>
              <a:rPr lang="en-US" sz="2400" b="1" dirty="0"/>
              <a:t/>
            </a:r>
            <a:br>
              <a:rPr lang="en-US" sz="2400" b="1" dirty="0"/>
            </a:br>
            <a:r>
              <a:rPr lang="en-US" sz="2400" dirty="0" smtClean="0">
                <a:solidFill>
                  <a:srgbClr val="FF0000"/>
                </a:solidFill>
              </a:rPr>
              <a:t>A. Enhancing access between existing communities</a:t>
            </a:r>
            <a:br>
              <a:rPr lang="en-US" sz="2400" dirty="0" smtClean="0">
                <a:solidFill>
                  <a:srgbClr val="FF0000"/>
                </a:solidFill>
              </a:rPr>
            </a:br>
            <a:r>
              <a:rPr lang="en-US" sz="2400" dirty="0" smtClean="0"/>
              <a:t>B. Destruction of existing homes and businesses</a:t>
            </a:r>
            <a:br>
              <a:rPr lang="en-US" sz="2400" dirty="0" smtClean="0"/>
            </a:br>
            <a:r>
              <a:rPr lang="en-US" sz="2400" dirty="0" smtClean="0"/>
              <a:t>C. Prohibiting some species from migrating</a:t>
            </a:r>
            <a:br>
              <a:rPr lang="en-US" sz="2400" dirty="0" smtClean="0"/>
            </a:br>
            <a:r>
              <a:rPr lang="en-US" sz="2400" dirty="0" smtClean="0"/>
              <a:t>D. Increase in noise and air pollution</a:t>
            </a:r>
            <a:endParaRPr lang="en-US" sz="2400" dirty="0"/>
          </a:p>
        </p:txBody>
      </p:sp>
    </p:spTree>
    <p:extLst>
      <p:ext uri="{BB962C8B-B14F-4D97-AF65-F5344CB8AC3E}">
        <p14:creationId xmlns:p14="http://schemas.microsoft.com/office/powerpoint/2010/main" val="134278510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491162"/>
          </a:xfrm>
        </p:spPr>
        <p:txBody>
          <a:bodyPr/>
          <a:lstStyle/>
          <a:p>
            <a:pPr algn="l"/>
            <a:r>
              <a:rPr lang="en-US" sz="2400" b="1" dirty="0" smtClean="0"/>
              <a:t>40. Which activity by people puts the greatest number of animals at risk for becoming endangered?</a:t>
            </a:r>
            <a:br>
              <a:rPr lang="en-US" sz="2400" b="1" dirty="0" smtClean="0"/>
            </a:br>
            <a:r>
              <a:rPr lang="en-US" sz="2400" b="1" dirty="0"/>
              <a:t/>
            </a:r>
            <a:br>
              <a:rPr lang="en-US" sz="2400" b="1" dirty="0"/>
            </a:br>
            <a:r>
              <a:rPr lang="en-US" sz="2400" dirty="0" smtClean="0"/>
              <a:t>A. starting forest fires</a:t>
            </a:r>
            <a:br>
              <a:rPr lang="en-US" sz="2400" dirty="0" smtClean="0"/>
            </a:br>
            <a:r>
              <a:rPr lang="en-US" sz="2400" dirty="0" smtClean="0"/>
              <a:t>B. destruction of habitat</a:t>
            </a:r>
            <a:br>
              <a:rPr lang="en-US" sz="2400" dirty="0" smtClean="0"/>
            </a:br>
            <a:r>
              <a:rPr lang="en-US" sz="2400" dirty="0" smtClean="0"/>
              <a:t>C. hunting and fishing</a:t>
            </a:r>
            <a:br>
              <a:rPr lang="en-US" sz="2400" dirty="0" smtClean="0"/>
            </a:br>
            <a:r>
              <a:rPr lang="en-US" sz="2400" dirty="0" smtClean="0"/>
              <a:t>D. making pets of wild animals</a:t>
            </a:r>
            <a:endParaRPr lang="en-US" sz="2400" dirty="0"/>
          </a:p>
        </p:txBody>
      </p:sp>
    </p:spTree>
    <p:extLst>
      <p:ext uri="{BB962C8B-B14F-4D97-AF65-F5344CB8AC3E}">
        <p14:creationId xmlns:p14="http://schemas.microsoft.com/office/powerpoint/2010/main" val="134278510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491162"/>
          </a:xfrm>
        </p:spPr>
        <p:txBody>
          <a:bodyPr/>
          <a:lstStyle/>
          <a:p>
            <a:pPr algn="l"/>
            <a:r>
              <a:rPr lang="en-US" sz="2400" b="1" dirty="0" smtClean="0"/>
              <a:t>40. Which activity by people puts the </a:t>
            </a:r>
            <a:r>
              <a:rPr lang="en-US" sz="2400" b="1" dirty="0" smtClean="0">
                <a:solidFill>
                  <a:srgbClr val="FF0000"/>
                </a:solidFill>
              </a:rPr>
              <a:t>greatest number of animals at risk</a:t>
            </a:r>
            <a:r>
              <a:rPr lang="en-US" sz="2400" b="1" dirty="0" smtClean="0"/>
              <a:t> for becoming endangered?</a:t>
            </a:r>
            <a:br>
              <a:rPr lang="en-US" sz="2400" b="1" dirty="0" smtClean="0"/>
            </a:br>
            <a:r>
              <a:rPr lang="en-US" sz="2400" b="1" dirty="0"/>
              <a:t/>
            </a:r>
            <a:br>
              <a:rPr lang="en-US" sz="2400" b="1" dirty="0"/>
            </a:br>
            <a:r>
              <a:rPr lang="en-US" sz="2400" dirty="0" smtClean="0"/>
              <a:t>A. starting forest fires</a:t>
            </a:r>
            <a:br>
              <a:rPr lang="en-US" sz="2400" dirty="0" smtClean="0"/>
            </a:br>
            <a:r>
              <a:rPr lang="en-US" sz="2400" dirty="0" smtClean="0">
                <a:solidFill>
                  <a:srgbClr val="FF0000"/>
                </a:solidFill>
              </a:rPr>
              <a:t>B. destruction of habitat</a:t>
            </a:r>
            <a:br>
              <a:rPr lang="en-US" sz="2400" dirty="0" smtClean="0">
                <a:solidFill>
                  <a:srgbClr val="FF0000"/>
                </a:solidFill>
              </a:rPr>
            </a:br>
            <a:r>
              <a:rPr lang="en-US" sz="2400" dirty="0" smtClean="0"/>
              <a:t>C. hunting and fishing</a:t>
            </a:r>
            <a:br>
              <a:rPr lang="en-US" sz="2400" dirty="0" smtClean="0"/>
            </a:br>
            <a:r>
              <a:rPr lang="en-US" sz="2400" dirty="0" smtClean="0"/>
              <a:t>D. making pets of wild animals</a:t>
            </a:r>
            <a:endParaRPr lang="en-US" sz="2400" dirty="0"/>
          </a:p>
        </p:txBody>
      </p:sp>
    </p:spTree>
    <p:extLst>
      <p:ext uri="{BB962C8B-B14F-4D97-AF65-F5344CB8AC3E}">
        <p14:creationId xmlns:p14="http://schemas.microsoft.com/office/powerpoint/2010/main" val="27331892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Picture 3"/>
          <p:cNvPicPr>
            <a:picLocks noChangeAspect="1"/>
          </p:cNvPicPr>
          <p:nvPr/>
        </p:nvPicPr>
        <p:blipFill>
          <a:blip r:embed="rId3"/>
          <a:srcRect/>
          <a:stretch>
            <a:fillRect/>
          </a:stretch>
        </p:blipFill>
        <p:spPr bwMode="auto">
          <a:xfrm>
            <a:off x="2589213" y="895350"/>
            <a:ext cx="3505200" cy="2527300"/>
          </a:xfrm>
          <a:prstGeom prst="rect">
            <a:avLst/>
          </a:prstGeom>
          <a:noFill/>
          <a:ln w="9525">
            <a:noFill/>
            <a:miter lim="800000"/>
            <a:headEnd/>
            <a:tailEnd/>
          </a:ln>
        </p:spPr>
      </p:pic>
      <p:pic>
        <p:nvPicPr>
          <p:cNvPr id="28674" name="Picture 4"/>
          <p:cNvPicPr>
            <a:picLocks noChangeAspect="1"/>
          </p:cNvPicPr>
          <p:nvPr/>
        </p:nvPicPr>
        <p:blipFill>
          <a:blip r:embed="rId4"/>
          <a:srcRect/>
          <a:stretch>
            <a:fillRect/>
          </a:stretch>
        </p:blipFill>
        <p:spPr bwMode="auto">
          <a:xfrm>
            <a:off x="2184400" y="2922588"/>
            <a:ext cx="4775200" cy="1892300"/>
          </a:xfrm>
          <a:prstGeom prst="rect">
            <a:avLst/>
          </a:prstGeom>
          <a:noFill/>
          <a:ln w="9525">
            <a:noFill/>
            <a:miter lim="800000"/>
            <a:headEnd/>
            <a:tailEnd/>
          </a:ln>
        </p:spPr>
      </p:pic>
      <p:sp>
        <p:nvSpPr>
          <p:cNvPr id="28675" name="Rectangle 5"/>
          <p:cNvSpPr>
            <a:spLocks noChangeArrowheads="1"/>
          </p:cNvSpPr>
          <p:nvPr/>
        </p:nvSpPr>
        <p:spPr bwMode="auto">
          <a:xfrm>
            <a:off x="857250" y="346075"/>
            <a:ext cx="7242175" cy="6134100"/>
          </a:xfrm>
          <a:prstGeom prst="rect">
            <a:avLst/>
          </a:prstGeom>
          <a:noFill/>
          <a:ln w="9525">
            <a:noFill/>
            <a:miter lim="800000"/>
            <a:headEnd/>
            <a:tailEnd/>
          </a:ln>
        </p:spPr>
        <p:txBody>
          <a:bodyPr>
            <a:spAutoFit/>
          </a:bodyPr>
          <a:lstStyle/>
          <a:p>
            <a:r>
              <a:rPr lang="en-US" b="1">
                <a:latin typeface="Calibri" pitchFamily="34" charset="0"/>
              </a:rPr>
              <a:t>2011—STAAR™ Released Test Questions, #10</a:t>
            </a:r>
            <a:endParaRPr lang="en-US">
              <a:latin typeface="Calibri" pitchFamily="34" charset="0"/>
            </a:endParaRPr>
          </a:p>
          <a:p>
            <a:r>
              <a:rPr lang="en-US">
                <a:latin typeface="Calibri" pitchFamily="34" charset="0"/>
              </a:rPr>
              <a:t>The picture below shows a frog in a pond containing duckweed.</a:t>
            </a:r>
          </a:p>
          <a:p>
            <a:r>
              <a:rPr lang="en-US">
                <a:latin typeface="Calibri" pitchFamily="34" charset="0"/>
              </a:rPr>
              <a:t> </a:t>
            </a:r>
          </a:p>
          <a:p>
            <a:endParaRPr lang="en-US">
              <a:latin typeface="Calibri" pitchFamily="34" charset="0"/>
            </a:endParaRPr>
          </a:p>
          <a:p>
            <a:endParaRPr lang="en-US">
              <a:latin typeface="Calibri" pitchFamily="34" charset="0"/>
            </a:endParaRPr>
          </a:p>
          <a:p>
            <a:endParaRPr lang="en-US">
              <a:latin typeface="Calibri" pitchFamily="34" charset="0"/>
            </a:endParaRPr>
          </a:p>
          <a:p>
            <a:endParaRPr lang="en-US">
              <a:latin typeface="Calibri" pitchFamily="34" charset="0"/>
            </a:endParaRPr>
          </a:p>
          <a:p>
            <a:endParaRPr lang="en-US">
              <a:latin typeface="Calibri" pitchFamily="34" charset="0"/>
            </a:endParaRPr>
          </a:p>
          <a:p>
            <a:endParaRPr lang="en-US">
              <a:latin typeface="Calibri" pitchFamily="34" charset="0"/>
            </a:endParaRPr>
          </a:p>
          <a:p>
            <a:endParaRPr lang="en-US">
              <a:latin typeface="Calibri" pitchFamily="34" charset="0"/>
            </a:endParaRPr>
          </a:p>
          <a:p>
            <a:endParaRPr lang="en-US">
              <a:latin typeface="Calibri" pitchFamily="34" charset="0"/>
            </a:endParaRPr>
          </a:p>
          <a:p>
            <a:endParaRPr lang="en-US">
              <a:latin typeface="Calibri" pitchFamily="34" charset="0"/>
            </a:endParaRPr>
          </a:p>
          <a:p>
            <a:endParaRPr lang="en-US">
              <a:latin typeface="Calibri" pitchFamily="34" charset="0"/>
            </a:endParaRPr>
          </a:p>
          <a:p>
            <a:endParaRPr lang="en-US">
              <a:latin typeface="Calibri" pitchFamily="34" charset="0"/>
            </a:endParaRPr>
          </a:p>
          <a:p>
            <a:endParaRPr lang="en-US">
              <a:latin typeface="Calibri" pitchFamily="34" charset="0"/>
            </a:endParaRPr>
          </a:p>
          <a:p>
            <a:r>
              <a:rPr lang="en-US">
                <a:latin typeface="Calibri" pitchFamily="34" charset="0"/>
              </a:rPr>
              <a:t> </a:t>
            </a:r>
          </a:p>
          <a:p>
            <a:r>
              <a:rPr lang="en-US" b="1">
                <a:latin typeface="Calibri" pitchFamily="34" charset="0"/>
              </a:rPr>
              <a:t>4. Which of these human activities would most likely cause an overgrowth of duckweed in a pond environment?</a:t>
            </a:r>
          </a:p>
          <a:p>
            <a:r>
              <a:rPr lang="en-US" b="1">
                <a:latin typeface="Calibri" pitchFamily="34" charset="0"/>
              </a:rPr>
              <a:t>A 	</a:t>
            </a:r>
            <a:r>
              <a:rPr lang="en-US">
                <a:latin typeface="Calibri" pitchFamily="34" charset="0"/>
              </a:rPr>
              <a:t>Gradually introducing geese into the pond</a:t>
            </a:r>
          </a:p>
          <a:p>
            <a:r>
              <a:rPr lang="en-US" b="1">
                <a:latin typeface="Calibri" pitchFamily="34" charset="0"/>
              </a:rPr>
              <a:t>B</a:t>
            </a:r>
            <a:r>
              <a:rPr lang="en-US">
                <a:latin typeface="Calibri" pitchFamily="34" charset="0"/>
              </a:rPr>
              <a:t> 	Fishing in the pond as recreation</a:t>
            </a:r>
          </a:p>
          <a:p>
            <a:r>
              <a:rPr lang="en-US" b="1">
                <a:latin typeface="Calibri" pitchFamily="34" charset="0"/>
              </a:rPr>
              <a:t>C 	</a:t>
            </a:r>
            <a:r>
              <a:rPr lang="en-US">
                <a:latin typeface="Calibri" pitchFamily="34" charset="0"/>
              </a:rPr>
              <a:t>Planting trees in nearby forests</a:t>
            </a:r>
          </a:p>
          <a:p>
            <a:r>
              <a:rPr lang="en-US" b="1">
                <a:latin typeface="Calibri" pitchFamily="34" charset="0"/>
              </a:rPr>
              <a:t>D 	</a:t>
            </a:r>
            <a:r>
              <a:rPr lang="en-US">
                <a:latin typeface="Calibri" pitchFamily="34" charset="0"/>
              </a:rPr>
              <a:t>Heavily fertilizing nearby farm fields</a:t>
            </a: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491162"/>
          </a:xfrm>
        </p:spPr>
        <p:txBody>
          <a:bodyPr/>
          <a:lstStyle/>
          <a:p>
            <a:pPr algn="l"/>
            <a:r>
              <a:rPr lang="en-US" sz="2400" b="1" dirty="0" smtClean="0"/>
              <a:t>41. What is an effect of cutting down forests for the development of land and cities?</a:t>
            </a:r>
            <a:br>
              <a:rPr lang="en-US" sz="2400" b="1" dirty="0" smtClean="0"/>
            </a:br>
            <a:r>
              <a:rPr lang="en-US" sz="2400" b="1" dirty="0"/>
              <a:t/>
            </a:r>
            <a:br>
              <a:rPr lang="en-US" sz="2400" b="1" dirty="0"/>
            </a:br>
            <a:r>
              <a:rPr lang="en-US" sz="2400" dirty="0" smtClean="0"/>
              <a:t>A. increase in amount of oxygen</a:t>
            </a:r>
            <a:br>
              <a:rPr lang="en-US" sz="2400" dirty="0" smtClean="0"/>
            </a:br>
            <a:r>
              <a:rPr lang="en-US" sz="2400" dirty="0" smtClean="0"/>
              <a:t>B. decrease in energy provided for producers</a:t>
            </a:r>
            <a:br>
              <a:rPr lang="en-US" sz="2400" dirty="0" smtClean="0"/>
            </a:br>
            <a:r>
              <a:rPr lang="en-US" sz="2400" dirty="0" smtClean="0"/>
              <a:t>C. lack of habitat areas for plants and animals</a:t>
            </a:r>
            <a:br>
              <a:rPr lang="en-US" sz="2400" dirty="0" smtClean="0"/>
            </a:br>
            <a:r>
              <a:rPr lang="en-US" sz="2400" dirty="0" smtClean="0"/>
              <a:t>D. gain of habitat areas for new species of animals and plants</a:t>
            </a:r>
            <a:endParaRPr lang="en-US" sz="2400" dirty="0"/>
          </a:p>
        </p:txBody>
      </p:sp>
    </p:spTree>
    <p:extLst>
      <p:ext uri="{BB962C8B-B14F-4D97-AF65-F5344CB8AC3E}">
        <p14:creationId xmlns:p14="http://schemas.microsoft.com/office/powerpoint/2010/main" val="273318921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491162"/>
          </a:xfrm>
        </p:spPr>
        <p:txBody>
          <a:bodyPr/>
          <a:lstStyle/>
          <a:p>
            <a:pPr algn="l"/>
            <a:r>
              <a:rPr lang="en-US" sz="2400" b="1" dirty="0" smtClean="0"/>
              <a:t>41. What is </a:t>
            </a:r>
            <a:r>
              <a:rPr lang="en-US" sz="2400" b="1" dirty="0" smtClean="0">
                <a:solidFill>
                  <a:srgbClr val="FF0000"/>
                </a:solidFill>
              </a:rPr>
              <a:t>an effect of cutting down forests </a:t>
            </a:r>
            <a:r>
              <a:rPr lang="en-US" sz="2400" b="1" dirty="0" smtClean="0"/>
              <a:t>for the development of land and cities?</a:t>
            </a:r>
            <a:br>
              <a:rPr lang="en-US" sz="2400" b="1" dirty="0" smtClean="0"/>
            </a:br>
            <a:r>
              <a:rPr lang="en-US" sz="2400" b="1" dirty="0"/>
              <a:t/>
            </a:r>
            <a:br>
              <a:rPr lang="en-US" sz="2400" b="1" dirty="0"/>
            </a:br>
            <a:r>
              <a:rPr lang="en-US" sz="2400" dirty="0" smtClean="0"/>
              <a:t>A. increase in amount of oxygen</a:t>
            </a:r>
            <a:br>
              <a:rPr lang="en-US" sz="2400" dirty="0" smtClean="0"/>
            </a:br>
            <a:r>
              <a:rPr lang="en-US" sz="2400" dirty="0" smtClean="0"/>
              <a:t>B. decrease in energy provided for producers</a:t>
            </a:r>
            <a:br>
              <a:rPr lang="en-US" sz="2400" dirty="0" smtClean="0"/>
            </a:br>
            <a:r>
              <a:rPr lang="en-US" sz="2400" dirty="0" smtClean="0"/>
              <a:t>C</a:t>
            </a:r>
            <a:r>
              <a:rPr lang="en-US" sz="2400" dirty="0" smtClean="0">
                <a:solidFill>
                  <a:srgbClr val="FF0000"/>
                </a:solidFill>
              </a:rPr>
              <a:t>. lack of habitat areas for plants and animals</a:t>
            </a:r>
            <a:br>
              <a:rPr lang="en-US" sz="2400" dirty="0" smtClean="0">
                <a:solidFill>
                  <a:srgbClr val="FF0000"/>
                </a:solidFill>
              </a:rPr>
            </a:br>
            <a:r>
              <a:rPr lang="en-US" sz="2400" dirty="0" smtClean="0"/>
              <a:t>D. gain of habitat areas for new species of animals and plants</a:t>
            </a:r>
            <a:endParaRPr lang="en-US" sz="2400" dirty="0"/>
          </a:p>
        </p:txBody>
      </p:sp>
    </p:spTree>
    <p:extLst>
      <p:ext uri="{BB962C8B-B14F-4D97-AF65-F5344CB8AC3E}">
        <p14:creationId xmlns:p14="http://schemas.microsoft.com/office/powerpoint/2010/main" val="119066255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491162"/>
          </a:xfrm>
        </p:spPr>
        <p:txBody>
          <a:bodyPr/>
          <a:lstStyle/>
          <a:p>
            <a:pPr algn="l"/>
            <a:r>
              <a:rPr lang="en-US" sz="2400" b="1" dirty="0" smtClean="0"/>
              <a:t>42. The Texas Blind Salamander lives in the underwater caves of the Edwards Aquifer, which is used to proved drinking water for many Texans.  The Texas Blind Salamander has been on the endangered list since 1967.  Which could NOT be a possible cause for the salamanders being on the endangered list?</a:t>
            </a:r>
            <a:br>
              <a:rPr lang="en-US" sz="2400" b="1" dirty="0" smtClean="0"/>
            </a:br>
            <a:r>
              <a:rPr lang="en-US" sz="2400" b="1" dirty="0"/>
              <a:t/>
            </a:r>
            <a:br>
              <a:rPr lang="en-US" sz="2400" b="1" dirty="0"/>
            </a:br>
            <a:r>
              <a:rPr lang="en-US" sz="2400" dirty="0" smtClean="0"/>
              <a:t>A. motor oil draining into the sewer</a:t>
            </a:r>
            <a:br>
              <a:rPr lang="en-US" sz="2400" dirty="0" smtClean="0"/>
            </a:br>
            <a:r>
              <a:rPr lang="en-US" sz="2400" dirty="0" smtClean="0"/>
              <a:t>B. using lots of water for irrigation</a:t>
            </a:r>
            <a:br>
              <a:rPr lang="en-US" sz="2400" dirty="0" smtClean="0"/>
            </a:br>
            <a:r>
              <a:rPr lang="en-US" sz="2400" dirty="0" smtClean="0"/>
              <a:t>C. lower average rainfall totals</a:t>
            </a:r>
            <a:br>
              <a:rPr lang="en-US" sz="2400" dirty="0" smtClean="0"/>
            </a:br>
            <a:r>
              <a:rPr lang="en-US" sz="2400" dirty="0" smtClean="0"/>
              <a:t>D. swimming and fishing activities</a:t>
            </a:r>
            <a:endParaRPr lang="en-US" sz="2400" dirty="0"/>
          </a:p>
        </p:txBody>
      </p:sp>
    </p:spTree>
    <p:extLst>
      <p:ext uri="{BB962C8B-B14F-4D97-AF65-F5344CB8AC3E}">
        <p14:creationId xmlns:p14="http://schemas.microsoft.com/office/powerpoint/2010/main" val="361454872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491162"/>
          </a:xfrm>
        </p:spPr>
        <p:txBody>
          <a:bodyPr/>
          <a:lstStyle/>
          <a:p>
            <a:pPr algn="l"/>
            <a:r>
              <a:rPr lang="en-US" sz="2400" b="1" dirty="0" smtClean="0"/>
              <a:t>42. The Texas Blind Salamander lives in the underwater caves of the Edwards Aquifer, which is used to proved drinking water for many Texans.  The Texas Blind Salamander has been on the endangered list since 1967.  Which could </a:t>
            </a:r>
            <a:r>
              <a:rPr lang="en-US" sz="2400" b="1" dirty="0" smtClean="0">
                <a:solidFill>
                  <a:srgbClr val="FF0000"/>
                </a:solidFill>
              </a:rPr>
              <a:t>NOT</a:t>
            </a:r>
            <a:r>
              <a:rPr lang="en-US" sz="2400" b="1" dirty="0" smtClean="0"/>
              <a:t> be a possible </a:t>
            </a:r>
            <a:r>
              <a:rPr lang="en-US" sz="2400" b="1" dirty="0" smtClean="0">
                <a:solidFill>
                  <a:srgbClr val="FF0000"/>
                </a:solidFill>
              </a:rPr>
              <a:t>cause</a:t>
            </a:r>
            <a:r>
              <a:rPr lang="en-US" sz="2400" b="1" dirty="0" smtClean="0"/>
              <a:t> for the salamanders being on the endangered list?</a:t>
            </a:r>
            <a:br>
              <a:rPr lang="en-US" sz="2400" b="1" dirty="0" smtClean="0"/>
            </a:br>
            <a:r>
              <a:rPr lang="en-US" sz="2400" b="1" dirty="0"/>
              <a:t/>
            </a:r>
            <a:br>
              <a:rPr lang="en-US" sz="2400" b="1" dirty="0"/>
            </a:br>
            <a:r>
              <a:rPr lang="en-US" sz="2400" dirty="0" smtClean="0"/>
              <a:t>A. motor oil draining into the sewer</a:t>
            </a:r>
            <a:br>
              <a:rPr lang="en-US" sz="2400" dirty="0" smtClean="0"/>
            </a:br>
            <a:r>
              <a:rPr lang="en-US" sz="2400" dirty="0" smtClean="0"/>
              <a:t>B. using lots of water for irrigation</a:t>
            </a:r>
            <a:br>
              <a:rPr lang="en-US" sz="2400" dirty="0" smtClean="0"/>
            </a:br>
            <a:r>
              <a:rPr lang="en-US" sz="2400" dirty="0" smtClean="0"/>
              <a:t>C. lower average rainfall totals</a:t>
            </a:r>
            <a:br>
              <a:rPr lang="en-US" sz="2400" dirty="0" smtClean="0"/>
            </a:br>
            <a:r>
              <a:rPr lang="en-US" sz="2400" dirty="0" smtClean="0">
                <a:solidFill>
                  <a:srgbClr val="FF0000"/>
                </a:solidFill>
              </a:rPr>
              <a:t>D. swimming and fishing activities</a:t>
            </a:r>
            <a:endParaRPr lang="en-US" sz="2400" dirty="0">
              <a:solidFill>
                <a:srgbClr val="FF0000"/>
              </a:solidFill>
            </a:endParaRPr>
          </a:p>
        </p:txBody>
      </p:sp>
    </p:spTree>
    <p:extLst>
      <p:ext uri="{BB962C8B-B14F-4D97-AF65-F5344CB8AC3E}">
        <p14:creationId xmlns:p14="http://schemas.microsoft.com/office/powerpoint/2010/main" val="189069397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491162"/>
          </a:xfrm>
        </p:spPr>
        <p:txBody>
          <a:bodyPr/>
          <a:lstStyle/>
          <a:p>
            <a:pPr algn="l"/>
            <a:r>
              <a:rPr lang="en-US" sz="2400" b="1" dirty="0" smtClean="0"/>
              <a:t>43. Biologists observe and record the deer population.  They notice that the population is 4 times larger than the habitat can support.  Which is LEAST likely to occur from the overpopulation of deer?</a:t>
            </a:r>
            <a:br>
              <a:rPr lang="en-US" sz="2400" b="1" dirty="0" smtClean="0"/>
            </a:br>
            <a:r>
              <a:rPr lang="en-US" sz="2400" b="1" dirty="0"/>
              <a:t/>
            </a:r>
            <a:br>
              <a:rPr lang="en-US" sz="2400" b="1" dirty="0"/>
            </a:br>
            <a:r>
              <a:rPr lang="en-US" sz="2400" dirty="0" smtClean="0"/>
              <a:t>A. The grass population in the deer’s habitat will begin to 	decrease.</a:t>
            </a:r>
            <a:br>
              <a:rPr lang="en-US" sz="2400" dirty="0" smtClean="0"/>
            </a:br>
            <a:r>
              <a:rPr lang="en-US" sz="2400" dirty="0" smtClean="0"/>
              <a:t>B. The deer population will be stronger and healthier.</a:t>
            </a:r>
            <a:br>
              <a:rPr lang="en-US" sz="2400" dirty="0" smtClean="0"/>
            </a:br>
            <a:r>
              <a:rPr lang="en-US" sz="2400" dirty="0" smtClean="0"/>
              <a:t>C. The area’s water source will be reduced or depleted.</a:t>
            </a:r>
            <a:br>
              <a:rPr lang="en-US" sz="2400" dirty="0" smtClean="0"/>
            </a:br>
            <a:r>
              <a:rPr lang="en-US" sz="2400" dirty="0" smtClean="0"/>
              <a:t>D. The deer will spread disease to other animals and humans.</a:t>
            </a:r>
            <a:endParaRPr lang="en-US" sz="2400" dirty="0"/>
          </a:p>
        </p:txBody>
      </p:sp>
    </p:spTree>
    <p:extLst>
      <p:ext uri="{BB962C8B-B14F-4D97-AF65-F5344CB8AC3E}">
        <p14:creationId xmlns:p14="http://schemas.microsoft.com/office/powerpoint/2010/main" val="189069397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491162"/>
          </a:xfrm>
        </p:spPr>
        <p:txBody>
          <a:bodyPr/>
          <a:lstStyle/>
          <a:p>
            <a:pPr algn="l"/>
            <a:r>
              <a:rPr lang="en-US" sz="2400" b="1" dirty="0" smtClean="0"/>
              <a:t>43. Biologists observe and record the deer population.  They notice that the population is 4 times larger than the habitat can support.  Which is </a:t>
            </a:r>
            <a:r>
              <a:rPr lang="en-US" sz="2400" b="1" dirty="0" smtClean="0">
                <a:solidFill>
                  <a:srgbClr val="FF0000"/>
                </a:solidFill>
              </a:rPr>
              <a:t>LEAST likely </a:t>
            </a:r>
            <a:r>
              <a:rPr lang="en-US" sz="2400" b="1" dirty="0" smtClean="0"/>
              <a:t>to occur from the overpopulation of deer?</a:t>
            </a:r>
            <a:br>
              <a:rPr lang="en-US" sz="2400" b="1" dirty="0" smtClean="0"/>
            </a:br>
            <a:r>
              <a:rPr lang="en-US" sz="2400" b="1" dirty="0"/>
              <a:t/>
            </a:r>
            <a:br>
              <a:rPr lang="en-US" sz="2400" b="1" dirty="0"/>
            </a:br>
            <a:r>
              <a:rPr lang="en-US" sz="2400" dirty="0" smtClean="0"/>
              <a:t>A. The grass population in the deer’s habitat will begin to 	decrease.</a:t>
            </a:r>
            <a:br>
              <a:rPr lang="en-US" sz="2400" dirty="0" smtClean="0"/>
            </a:br>
            <a:r>
              <a:rPr lang="en-US" sz="2400" dirty="0" smtClean="0">
                <a:solidFill>
                  <a:srgbClr val="FF0000"/>
                </a:solidFill>
              </a:rPr>
              <a:t>B. The deer population will be stronger and healthier.</a:t>
            </a:r>
            <a:br>
              <a:rPr lang="en-US" sz="2400" dirty="0" smtClean="0">
                <a:solidFill>
                  <a:srgbClr val="FF0000"/>
                </a:solidFill>
              </a:rPr>
            </a:br>
            <a:r>
              <a:rPr lang="en-US" sz="2400" dirty="0" smtClean="0"/>
              <a:t>C. The area’s water source will be reduced or depleted.</a:t>
            </a:r>
            <a:br>
              <a:rPr lang="en-US" sz="2400" dirty="0" smtClean="0"/>
            </a:br>
            <a:r>
              <a:rPr lang="en-US" sz="2400" dirty="0" smtClean="0"/>
              <a:t>D. The deer will spread disease to other animals and humans.</a:t>
            </a:r>
            <a:endParaRPr lang="en-US" sz="2400" dirty="0"/>
          </a:p>
        </p:txBody>
      </p:sp>
    </p:spTree>
    <p:extLst>
      <p:ext uri="{BB962C8B-B14F-4D97-AF65-F5344CB8AC3E}">
        <p14:creationId xmlns:p14="http://schemas.microsoft.com/office/powerpoint/2010/main" val="377811433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491162"/>
          </a:xfrm>
        </p:spPr>
        <p:txBody>
          <a:bodyPr/>
          <a:lstStyle/>
          <a:p>
            <a:pPr algn="l"/>
            <a:r>
              <a:rPr lang="en-US" sz="2400" b="1" dirty="0" smtClean="0"/>
              <a:t>44. Based on the information given in the table, why do overpopulated animals wander?</a:t>
            </a:r>
            <a:br>
              <a:rPr lang="en-US" sz="2400" b="1" dirty="0" smtClean="0"/>
            </a:br>
            <a:r>
              <a:rPr lang="en-US" sz="2400" b="1" dirty="0" smtClean="0"/>
              <a:t/>
            </a:r>
            <a:br>
              <a:rPr lang="en-US" sz="2400" b="1" dirty="0" smtClean="0"/>
            </a:br>
            <a:r>
              <a:rPr lang="en-US" sz="2400" b="1" dirty="0"/>
              <a:t/>
            </a:r>
            <a:br>
              <a:rPr lang="en-US" sz="2400" b="1" dirty="0"/>
            </a:br>
            <a:r>
              <a:rPr lang="en-US" sz="2400" b="1" dirty="0" smtClean="0"/>
              <a:t/>
            </a:r>
            <a:br>
              <a:rPr lang="en-US" sz="2400" b="1" dirty="0" smtClean="0"/>
            </a:br>
            <a:r>
              <a:rPr lang="en-US" sz="2400" b="1" dirty="0"/>
              <a:t/>
            </a:r>
            <a:br>
              <a:rPr lang="en-US" sz="2400" b="1" dirty="0"/>
            </a:br>
            <a:r>
              <a:rPr lang="en-US" sz="2400" b="1" dirty="0" smtClean="0"/>
              <a:t/>
            </a:r>
            <a:br>
              <a:rPr lang="en-US" sz="2400" b="1" dirty="0" smtClean="0"/>
            </a:br>
            <a:r>
              <a:rPr lang="en-US" sz="2400" b="1" dirty="0"/>
              <a:t/>
            </a:r>
            <a:br>
              <a:rPr lang="en-US" sz="2400" b="1" dirty="0"/>
            </a:br>
            <a:r>
              <a:rPr lang="en-US" sz="2400" b="1" dirty="0"/>
              <a:t/>
            </a:r>
            <a:br>
              <a:rPr lang="en-US" sz="2400" b="1" dirty="0"/>
            </a:br>
            <a:r>
              <a:rPr lang="en-US" sz="2400" dirty="0" smtClean="0"/>
              <a:t>A. Their natural ecosystem can no longer support them.</a:t>
            </a:r>
            <a:br>
              <a:rPr lang="en-US" sz="2400" dirty="0" smtClean="0"/>
            </a:br>
            <a:r>
              <a:rPr lang="en-US" sz="2400" dirty="0" smtClean="0"/>
              <a:t>B. They migrate to compete with other species for garbage.</a:t>
            </a:r>
            <a:br>
              <a:rPr lang="en-US" sz="2400" dirty="0" smtClean="0"/>
            </a:br>
            <a:r>
              <a:rPr lang="en-US" sz="2400" dirty="0" smtClean="0"/>
              <a:t>C. Their natural ecosystem has a vast supply of food and water.</a:t>
            </a:r>
            <a:br>
              <a:rPr lang="en-US" sz="2400" dirty="0" smtClean="0"/>
            </a:br>
            <a:r>
              <a:rPr lang="en-US" sz="2400" dirty="0" smtClean="0"/>
              <a:t>D. They migrate to areas where there are fewer producers.</a:t>
            </a:r>
            <a:endParaRPr lang="en-US" sz="2400" dirty="0"/>
          </a:p>
        </p:txBody>
      </p:sp>
      <p:graphicFrame>
        <p:nvGraphicFramePr>
          <p:cNvPr id="3" name="Table 2"/>
          <p:cNvGraphicFramePr>
            <a:graphicFrameLocks noGrp="1"/>
          </p:cNvGraphicFramePr>
          <p:nvPr>
            <p:extLst>
              <p:ext uri="{D42A27DB-BD31-4B8C-83A1-F6EECF244321}">
                <p14:modId xmlns:p14="http://schemas.microsoft.com/office/powerpoint/2010/main" val="2893925742"/>
              </p:ext>
            </p:extLst>
          </p:nvPr>
        </p:nvGraphicFramePr>
        <p:xfrm>
          <a:off x="1524000" y="1930400"/>
          <a:ext cx="6096000" cy="1483360"/>
        </p:xfrm>
        <a:graphic>
          <a:graphicData uri="http://schemas.openxmlformats.org/drawingml/2006/table">
            <a:tbl>
              <a:tblPr firstRow="1" bandRow="1">
                <a:tableStyleId>{5C22544A-7EE6-4342-B048-85BDC9FD1C3A}</a:tableStyleId>
              </a:tblPr>
              <a:tblGrid>
                <a:gridCol w="6096000">
                  <a:extLst>
                    <a:ext uri="{9D8B030D-6E8A-4147-A177-3AD203B41FA5}">
                      <a16:colId xmlns:a16="http://schemas.microsoft.com/office/drawing/2014/main" val="20000"/>
                    </a:ext>
                  </a:extLst>
                </a:gridCol>
              </a:tblGrid>
              <a:tr h="370840">
                <a:tc>
                  <a:txBody>
                    <a:bodyPr/>
                    <a:lstStyle/>
                    <a:p>
                      <a:pPr algn="ctr"/>
                      <a:r>
                        <a:rPr lang="en-US" dirty="0" smtClean="0"/>
                        <a:t>Effects of Overpopulation</a:t>
                      </a:r>
                      <a:r>
                        <a:rPr lang="en-US" baseline="0" dirty="0" smtClean="0"/>
                        <a:t> of Grazers</a:t>
                      </a:r>
                      <a:endParaRPr lang="en-US" dirty="0"/>
                    </a:p>
                  </a:txBody>
                  <a:tcPr/>
                </a:tc>
                <a:extLst>
                  <a:ext uri="{0D108BD9-81ED-4DB2-BD59-A6C34878D82A}">
                    <a16:rowId xmlns:a16="http://schemas.microsoft.com/office/drawing/2014/main" val="10000"/>
                  </a:ext>
                </a:extLst>
              </a:tr>
              <a:tr h="370840">
                <a:tc>
                  <a:txBody>
                    <a:bodyPr/>
                    <a:lstStyle/>
                    <a:p>
                      <a:r>
                        <a:rPr lang="en-US" dirty="0" smtClean="0"/>
                        <a:t>1. Wander into areas populated by</a:t>
                      </a:r>
                      <a:r>
                        <a:rPr lang="en-US" baseline="0" dirty="0" smtClean="0"/>
                        <a:t> humans.</a:t>
                      </a:r>
                      <a:endParaRPr lang="en-US" dirty="0"/>
                    </a:p>
                  </a:txBody>
                  <a:tcPr/>
                </a:tc>
                <a:extLst>
                  <a:ext uri="{0D108BD9-81ED-4DB2-BD59-A6C34878D82A}">
                    <a16:rowId xmlns:a16="http://schemas.microsoft.com/office/drawing/2014/main" val="10001"/>
                  </a:ext>
                </a:extLst>
              </a:tr>
              <a:tr h="370840">
                <a:tc>
                  <a:txBody>
                    <a:bodyPr/>
                    <a:lstStyle/>
                    <a:p>
                      <a:r>
                        <a:rPr lang="en-US" dirty="0" smtClean="0"/>
                        <a:t>2. Wander onto</a:t>
                      </a:r>
                      <a:r>
                        <a:rPr lang="en-US" baseline="0" dirty="0" smtClean="0"/>
                        <a:t> roads and highways and get killed.</a:t>
                      </a:r>
                      <a:endParaRPr lang="en-US" dirty="0"/>
                    </a:p>
                  </a:txBody>
                  <a:tcPr/>
                </a:tc>
                <a:extLst>
                  <a:ext uri="{0D108BD9-81ED-4DB2-BD59-A6C34878D82A}">
                    <a16:rowId xmlns:a16="http://schemas.microsoft.com/office/drawing/2014/main" val="10002"/>
                  </a:ext>
                </a:extLst>
              </a:tr>
              <a:tr h="370840">
                <a:tc>
                  <a:txBody>
                    <a:bodyPr/>
                    <a:lstStyle/>
                    <a:p>
                      <a:r>
                        <a:rPr lang="en-US" dirty="0" smtClean="0"/>
                        <a:t>3. </a:t>
                      </a:r>
                      <a:r>
                        <a:rPr lang="en-US" baseline="0" dirty="0" smtClean="0"/>
                        <a:t> Rummage through garbage and kill farm animas.</a:t>
                      </a:r>
                      <a:endParaRPr lang="en-US" dirty="0"/>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77811433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491162"/>
          </a:xfrm>
        </p:spPr>
        <p:txBody>
          <a:bodyPr/>
          <a:lstStyle/>
          <a:p>
            <a:pPr algn="l"/>
            <a:r>
              <a:rPr lang="en-US" sz="2400" b="1" dirty="0" smtClean="0"/>
              <a:t>44. Based on the information given in the table, </a:t>
            </a:r>
            <a:r>
              <a:rPr lang="en-US" sz="2400" b="1" dirty="0" smtClean="0">
                <a:solidFill>
                  <a:srgbClr val="FF0000"/>
                </a:solidFill>
              </a:rPr>
              <a:t>why</a:t>
            </a:r>
            <a:r>
              <a:rPr lang="en-US" sz="2400" b="1" dirty="0" smtClean="0"/>
              <a:t> do overpopulated animals wander?</a:t>
            </a:r>
            <a:br>
              <a:rPr lang="en-US" sz="2400" b="1" dirty="0" smtClean="0"/>
            </a:br>
            <a:r>
              <a:rPr lang="en-US" sz="2400" b="1" dirty="0" smtClean="0"/>
              <a:t/>
            </a:r>
            <a:br>
              <a:rPr lang="en-US" sz="2400" b="1" dirty="0" smtClean="0"/>
            </a:br>
            <a:r>
              <a:rPr lang="en-US" sz="2400" b="1" dirty="0"/>
              <a:t/>
            </a:r>
            <a:br>
              <a:rPr lang="en-US" sz="2400" b="1" dirty="0"/>
            </a:br>
            <a:r>
              <a:rPr lang="en-US" sz="2400" b="1" dirty="0" smtClean="0"/>
              <a:t/>
            </a:r>
            <a:br>
              <a:rPr lang="en-US" sz="2400" b="1" dirty="0" smtClean="0"/>
            </a:br>
            <a:r>
              <a:rPr lang="en-US" sz="2400" b="1" dirty="0"/>
              <a:t/>
            </a:r>
            <a:br>
              <a:rPr lang="en-US" sz="2400" b="1" dirty="0"/>
            </a:br>
            <a:r>
              <a:rPr lang="en-US" sz="2400" b="1" dirty="0" smtClean="0"/>
              <a:t/>
            </a:r>
            <a:br>
              <a:rPr lang="en-US" sz="2400" b="1" dirty="0" smtClean="0"/>
            </a:br>
            <a:r>
              <a:rPr lang="en-US" sz="2400" b="1" dirty="0"/>
              <a:t/>
            </a:r>
            <a:br>
              <a:rPr lang="en-US" sz="2400" b="1" dirty="0"/>
            </a:br>
            <a:r>
              <a:rPr lang="en-US" sz="2400" b="1" dirty="0"/>
              <a:t/>
            </a:r>
            <a:br>
              <a:rPr lang="en-US" sz="2400" b="1" dirty="0"/>
            </a:br>
            <a:r>
              <a:rPr lang="en-US" sz="2400" dirty="0" smtClean="0">
                <a:solidFill>
                  <a:srgbClr val="FF0000"/>
                </a:solidFill>
              </a:rPr>
              <a:t>A. Their natural ecosystem can no longer support them.</a:t>
            </a:r>
            <a:br>
              <a:rPr lang="en-US" sz="2400" dirty="0" smtClean="0">
                <a:solidFill>
                  <a:srgbClr val="FF0000"/>
                </a:solidFill>
              </a:rPr>
            </a:br>
            <a:r>
              <a:rPr lang="en-US" sz="2400" dirty="0" smtClean="0"/>
              <a:t>B. They migrate to compete with other species for garbage.</a:t>
            </a:r>
            <a:br>
              <a:rPr lang="en-US" sz="2400" dirty="0" smtClean="0"/>
            </a:br>
            <a:r>
              <a:rPr lang="en-US" sz="2400" dirty="0" smtClean="0"/>
              <a:t>C. Their natural ecosystem has a vast supply of food and water.</a:t>
            </a:r>
            <a:br>
              <a:rPr lang="en-US" sz="2400" dirty="0" smtClean="0"/>
            </a:br>
            <a:r>
              <a:rPr lang="en-US" sz="2400" dirty="0" smtClean="0"/>
              <a:t>D. They migrate to areas where there are fewer producers.</a:t>
            </a:r>
            <a:endParaRPr lang="en-US" sz="2400" dirty="0"/>
          </a:p>
        </p:txBody>
      </p:sp>
      <p:graphicFrame>
        <p:nvGraphicFramePr>
          <p:cNvPr id="3" name="Table 2"/>
          <p:cNvGraphicFramePr>
            <a:graphicFrameLocks noGrp="1"/>
          </p:cNvGraphicFramePr>
          <p:nvPr>
            <p:extLst>
              <p:ext uri="{D42A27DB-BD31-4B8C-83A1-F6EECF244321}">
                <p14:modId xmlns:p14="http://schemas.microsoft.com/office/powerpoint/2010/main" val="1039039152"/>
              </p:ext>
            </p:extLst>
          </p:nvPr>
        </p:nvGraphicFramePr>
        <p:xfrm>
          <a:off x="1524000" y="1930400"/>
          <a:ext cx="6096000" cy="1483360"/>
        </p:xfrm>
        <a:graphic>
          <a:graphicData uri="http://schemas.openxmlformats.org/drawingml/2006/table">
            <a:tbl>
              <a:tblPr firstRow="1" bandRow="1">
                <a:tableStyleId>{5C22544A-7EE6-4342-B048-85BDC9FD1C3A}</a:tableStyleId>
              </a:tblPr>
              <a:tblGrid>
                <a:gridCol w="6096000">
                  <a:extLst>
                    <a:ext uri="{9D8B030D-6E8A-4147-A177-3AD203B41FA5}">
                      <a16:colId xmlns:a16="http://schemas.microsoft.com/office/drawing/2014/main" val="20000"/>
                    </a:ext>
                  </a:extLst>
                </a:gridCol>
              </a:tblGrid>
              <a:tr h="370840">
                <a:tc>
                  <a:txBody>
                    <a:bodyPr/>
                    <a:lstStyle/>
                    <a:p>
                      <a:pPr algn="ctr"/>
                      <a:r>
                        <a:rPr lang="en-US" dirty="0" smtClean="0"/>
                        <a:t>Effects of Overpopulation</a:t>
                      </a:r>
                      <a:r>
                        <a:rPr lang="en-US" baseline="0" dirty="0" smtClean="0"/>
                        <a:t> of Grazers</a:t>
                      </a:r>
                      <a:endParaRPr lang="en-US" dirty="0"/>
                    </a:p>
                  </a:txBody>
                  <a:tcPr/>
                </a:tc>
                <a:extLst>
                  <a:ext uri="{0D108BD9-81ED-4DB2-BD59-A6C34878D82A}">
                    <a16:rowId xmlns:a16="http://schemas.microsoft.com/office/drawing/2014/main" val="10000"/>
                  </a:ext>
                </a:extLst>
              </a:tr>
              <a:tr h="370840">
                <a:tc>
                  <a:txBody>
                    <a:bodyPr/>
                    <a:lstStyle/>
                    <a:p>
                      <a:r>
                        <a:rPr lang="en-US" dirty="0" smtClean="0"/>
                        <a:t>1. Wander into areas populated by</a:t>
                      </a:r>
                      <a:r>
                        <a:rPr lang="en-US" baseline="0" dirty="0" smtClean="0"/>
                        <a:t> humans.</a:t>
                      </a:r>
                      <a:endParaRPr lang="en-US" dirty="0"/>
                    </a:p>
                  </a:txBody>
                  <a:tcPr/>
                </a:tc>
                <a:extLst>
                  <a:ext uri="{0D108BD9-81ED-4DB2-BD59-A6C34878D82A}">
                    <a16:rowId xmlns:a16="http://schemas.microsoft.com/office/drawing/2014/main" val="10001"/>
                  </a:ext>
                </a:extLst>
              </a:tr>
              <a:tr h="370840">
                <a:tc>
                  <a:txBody>
                    <a:bodyPr/>
                    <a:lstStyle/>
                    <a:p>
                      <a:r>
                        <a:rPr lang="en-US" dirty="0" smtClean="0"/>
                        <a:t>2. Wander onto</a:t>
                      </a:r>
                      <a:r>
                        <a:rPr lang="en-US" baseline="0" dirty="0" smtClean="0"/>
                        <a:t> roads and highways and get killed.</a:t>
                      </a:r>
                      <a:endParaRPr lang="en-US" dirty="0"/>
                    </a:p>
                  </a:txBody>
                  <a:tcPr/>
                </a:tc>
                <a:extLst>
                  <a:ext uri="{0D108BD9-81ED-4DB2-BD59-A6C34878D82A}">
                    <a16:rowId xmlns:a16="http://schemas.microsoft.com/office/drawing/2014/main" val="10002"/>
                  </a:ext>
                </a:extLst>
              </a:tr>
              <a:tr h="370840">
                <a:tc>
                  <a:txBody>
                    <a:bodyPr/>
                    <a:lstStyle/>
                    <a:p>
                      <a:r>
                        <a:rPr lang="en-US" dirty="0" smtClean="0"/>
                        <a:t>3. </a:t>
                      </a:r>
                      <a:r>
                        <a:rPr lang="en-US" baseline="0" dirty="0" smtClean="0"/>
                        <a:t> Rummage through garbage and kill farm animas.</a:t>
                      </a:r>
                      <a:endParaRPr lang="en-US" dirty="0"/>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43743830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491162"/>
          </a:xfrm>
        </p:spPr>
        <p:txBody>
          <a:bodyPr/>
          <a:lstStyle/>
          <a:p>
            <a:pPr algn="l"/>
            <a:r>
              <a:rPr lang="en-US" sz="2400" b="1" dirty="0" smtClean="0"/>
              <a:t>45. Student are given an assignment to research and document the negative and positive effects of changes in ecosystems caused by humans.  Which of the following tools would be most appropriate to use for this assignment?</a:t>
            </a:r>
            <a:br>
              <a:rPr lang="en-US" sz="2400" b="1" dirty="0" smtClean="0"/>
            </a:br>
            <a:r>
              <a:rPr lang="en-US" sz="2400" b="1" dirty="0"/>
              <a:t/>
            </a:r>
            <a:br>
              <a:rPr lang="en-US" sz="2400" b="1" dirty="0"/>
            </a:br>
            <a:r>
              <a:rPr lang="en-US" sz="2400" dirty="0" smtClean="0"/>
              <a:t>A. notebook</a:t>
            </a:r>
            <a:br>
              <a:rPr lang="en-US" sz="2400" dirty="0" smtClean="0"/>
            </a:br>
            <a:r>
              <a:rPr lang="en-US" sz="2400" dirty="0" smtClean="0"/>
              <a:t>B. calculator</a:t>
            </a:r>
            <a:br>
              <a:rPr lang="en-US" sz="2400" dirty="0" smtClean="0"/>
            </a:br>
            <a:r>
              <a:rPr lang="en-US" sz="2400" dirty="0" smtClean="0"/>
              <a:t>C. hand lens</a:t>
            </a:r>
            <a:br>
              <a:rPr lang="en-US" sz="2400" dirty="0" smtClean="0"/>
            </a:br>
            <a:r>
              <a:rPr lang="en-US" sz="2400" dirty="0" smtClean="0"/>
              <a:t>D. aquarium</a:t>
            </a:r>
            <a:endParaRPr lang="en-US" sz="2400" dirty="0"/>
          </a:p>
        </p:txBody>
      </p:sp>
    </p:spTree>
    <p:extLst>
      <p:ext uri="{BB962C8B-B14F-4D97-AF65-F5344CB8AC3E}">
        <p14:creationId xmlns:p14="http://schemas.microsoft.com/office/powerpoint/2010/main" val="297346111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491162"/>
          </a:xfrm>
        </p:spPr>
        <p:txBody>
          <a:bodyPr/>
          <a:lstStyle/>
          <a:p>
            <a:pPr algn="l"/>
            <a:r>
              <a:rPr lang="en-US" sz="2400" b="1" dirty="0" smtClean="0"/>
              <a:t>45. Student are given an assignment to research and </a:t>
            </a:r>
            <a:r>
              <a:rPr lang="en-US" sz="2400" b="1" dirty="0" smtClean="0">
                <a:solidFill>
                  <a:srgbClr val="FF0000"/>
                </a:solidFill>
              </a:rPr>
              <a:t>document</a:t>
            </a:r>
            <a:r>
              <a:rPr lang="en-US" sz="2400" b="1" dirty="0" smtClean="0"/>
              <a:t> the negative and positive effects of changes in ecosystems caused by humans.  Which of the following tools would be most appropriate to use for this assignment?</a:t>
            </a:r>
            <a:br>
              <a:rPr lang="en-US" sz="2400" b="1" dirty="0" smtClean="0"/>
            </a:br>
            <a:r>
              <a:rPr lang="en-US" sz="2400" b="1" dirty="0"/>
              <a:t/>
            </a:r>
            <a:br>
              <a:rPr lang="en-US" sz="2400" b="1" dirty="0"/>
            </a:br>
            <a:r>
              <a:rPr lang="en-US" sz="2400" dirty="0" smtClean="0">
                <a:solidFill>
                  <a:srgbClr val="FF0000"/>
                </a:solidFill>
              </a:rPr>
              <a:t>A. notebook</a:t>
            </a:r>
            <a:br>
              <a:rPr lang="en-US" sz="2400" dirty="0" smtClean="0">
                <a:solidFill>
                  <a:srgbClr val="FF0000"/>
                </a:solidFill>
              </a:rPr>
            </a:br>
            <a:r>
              <a:rPr lang="en-US" sz="2400" dirty="0" smtClean="0"/>
              <a:t>B. calculator</a:t>
            </a:r>
            <a:br>
              <a:rPr lang="en-US" sz="2400" dirty="0" smtClean="0"/>
            </a:br>
            <a:r>
              <a:rPr lang="en-US" sz="2400" dirty="0" smtClean="0"/>
              <a:t>C. hand lens</a:t>
            </a:r>
            <a:br>
              <a:rPr lang="en-US" sz="2400" dirty="0" smtClean="0"/>
            </a:br>
            <a:r>
              <a:rPr lang="en-US" sz="2400" dirty="0" smtClean="0"/>
              <a:t>D. aquarium</a:t>
            </a:r>
            <a:endParaRPr lang="en-US" sz="2400" dirty="0"/>
          </a:p>
        </p:txBody>
      </p:sp>
    </p:spTree>
    <p:extLst>
      <p:ext uri="{BB962C8B-B14F-4D97-AF65-F5344CB8AC3E}">
        <p14:creationId xmlns:p14="http://schemas.microsoft.com/office/powerpoint/2010/main" val="23323110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Picture 3"/>
          <p:cNvPicPr>
            <a:picLocks noChangeAspect="1"/>
          </p:cNvPicPr>
          <p:nvPr/>
        </p:nvPicPr>
        <p:blipFill>
          <a:blip r:embed="rId3"/>
          <a:srcRect/>
          <a:stretch>
            <a:fillRect/>
          </a:stretch>
        </p:blipFill>
        <p:spPr bwMode="auto">
          <a:xfrm>
            <a:off x="2589213" y="895350"/>
            <a:ext cx="3505200" cy="2527300"/>
          </a:xfrm>
          <a:prstGeom prst="rect">
            <a:avLst/>
          </a:prstGeom>
          <a:noFill/>
          <a:ln w="9525">
            <a:noFill/>
            <a:miter lim="800000"/>
            <a:headEnd/>
            <a:tailEnd/>
          </a:ln>
        </p:spPr>
      </p:pic>
      <p:pic>
        <p:nvPicPr>
          <p:cNvPr id="30722" name="Picture 4"/>
          <p:cNvPicPr>
            <a:picLocks noChangeAspect="1"/>
          </p:cNvPicPr>
          <p:nvPr/>
        </p:nvPicPr>
        <p:blipFill>
          <a:blip r:embed="rId4"/>
          <a:srcRect/>
          <a:stretch>
            <a:fillRect/>
          </a:stretch>
        </p:blipFill>
        <p:spPr bwMode="auto">
          <a:xfrm>
            <a:off x="2184400" y="2922588"/>
            <a:ext cx="4775200" cy="1892300"/>
          </a:xfrm>
          <a:prstGeom prst="rect">
            <a:avLst/>
          </a:prstGeom>
          <a:noFill/>
          <a:ln w="9525">
            <a:noFill/>
            <a:miter lim="800000"/>
            <a:headEnd/>
            <a:tailEnd/>
          </a:ln>
        </p:spPr>
      </p:pic>
      <p:sp>
        <p:nvSpPr>
          <p:cNvPr id="30723" name="Rectangle 5"/>
          <p:cNvSpPr>
            <a:spLocks noChangeArrowheads="1"/>
          </p:cNvSpPr>
          <p:nvPr/>
        </p:nvSpPr>
        <p:spPr bwMode="auto">
          <a:xfrm>
            <a:off x="857250" y="346075"/>
            <a:ext cx="7242175" cy="6134100"/>
          </a:xfrm>
          <a:prstGeom prst="rect">
            <a:avLst/>
          </a:prstGeom>
          <a:noFill/>
          <a:ln w="9525">
            <a:noFill/>
            <a:miter lim="800000"/>
            <a:headEnd/>
            <a:tailEnd/>
          </a:ln>
        </p:spPr>
        <p:txBody>
          <a:bodyPr>
            <a:spAutoFit/>
          </a:bodyPr>
          <a:lstStyle/>
          <a:p>
            <a:r>
              <a:rPr lang="en-US" b="1">
                <a:latin typeface="Calibri" pitchFamily="34" charset="0"/>
              </a:rPr>
              <a:t>2011—STAAR™ Released Test Questions, #10</a:t>
            </a:r>
            <a:endParaRPr lang="en-US">
              <a:latin typeface="Calibri" pitchFamily="34" charset="0"/>
            </a:endParaRPr>
          </a:p>
          <a:p>
            <a:r>
              <a:rPr lang="en-US">
                <a:latin typeface="Calibri" pitchFamily="34" charset="0"/>
              </a:rPr>
              <a:t>The picture below shows a frog in a pond containing duckweed.</a:t>
            </a:r>
          </a:p>
          <a:p>
            <a:r>
              <a:rPr lang="en-US">
                <a:latin typeface="Calibri" pitchFamily="34" charset="0"/>
              </a:rPr>
              <a:t> </a:t>
            </a:r>
          </a:p>
          <a:p>
            <a:endParaRPr lang="en-US">
              <a:latin typeface="Calibri" pitchFamily="34" charset="0"/>
            </a:endParaRPr>
          </a:p>
          <a:p>
            <a:endParaRPr lang="en-US">
              <a:latin typeface="Calibri" pitchFamily="34" charset="0"/>
            </a:endParaRPr>
          </a:p>
          <a:p>
            <a:endParaRPr lang="en-US">
              <a:latin typeface="Calibri" pitchFamily="34" charset="0"/>
            </a:endParaRPr>
          </a:p>
          <a:p>
            <a:endParaRPr lang="en-US">
              <a:latin typeface="Calibri" pitchFamily="34" charset="0"/>
            </a:endParaRPr>
          </a:p>
          <a:p>
            <a:endParaRPr lang="en-US">
              <a:latin typeface="Calibri" pitchFamily="34" charset="0"/>
            </a:endParaRPr>
          </a:p>
          <a:p>
            <a:endParaRPr lang="en-US">
              <a:latin typeface="Calibri" pitchFamily="34" charset="0"/>
            </a:endParaRPr>
          </a:p>
          <a:p>
            <a:endParaRPr lang="en-US">
              <a:latin typeface="Calibri" pitchFamily="34" charset="0"/>
            </a:endParaRPr>
          </a:p>
          <a:p>
            <a:endParaRPr lang="en-US">
              <a:latin typeface="Calibri" pitchFamily="34" charset="0"/>
            </a:endParaRPr>
          </a:p>
          <a:p>
            <a:endParaRPr lang="en-US">
              <a:latin typeface="Calibri" pitchFamily="34" charset="0"/>
            </a:endParaRPr>
          </a:p>
          <a:p>
            <a:endParaRPr lang="en-US">
              <a:latin typeface="Calibri" pitchFamily="34" charset="0"/>
            </a:endParaRPr>
          </a:p>
          <a:p>
            <a:endParaRPr lang="en-US">
              <a:latin typeface="Calibri" pitchFamily="34" charset="0"/>
            </a:endParaRPr>
          </a:p>
          <a:p>
            <a:endParaRPr lang="en-US">
              <a:latin typeface="Calibri" pitchFamily="34" charset="0"/>
            </a:endParaRPr>
          </a:p>
          <a:p>
            <a:r>
              <a:rPr lang="en-US">
                <a:latin typeface="Calibri" pitchFamily="34" charset="0"/>
              </a:rPr>
              <a:t> </a:t>
            </a:r>
          </a:p>
          <a:p>
            <a:r>
              <a:rPr lang="en-US" b="1">
                <a:latin typeface="Calibri" pitchFamily="34" charset="0"/>
              </a:rPr>
              <a:t>4. Which of these human activities would most likely </a:t>
            </a:r>
            <a:r>
              <a:rPr lang="en-US" b="1">
                <a:solidFill>
                  <a:srgbClr val="FF0000"/>
                </a:solidFill>
                <a:latin typeface="Calibri" pitchFamily="34" charset="0"/>
              </a:rPr>
              <a:t>cause an </a:t>
            </a:r>
            <a:r>
              <a:rPr lang="en-US" b="1" u="sng">
                <a:solidFill>
                  <a:srgbClr val="FF0000"/>
                </a:solidFill>
                <a:latin typeface="Calibri" pitchFamily="34" charset="0"/>
              </a:rPr>
              <a:t>overgrowth</a:t>
            </a:r>
            <a:r>
              <a:rPr lang="en-US" b="1">
                <a:solidFill>
                  <a:srgbClr val="FF0000"/>
                </a:solidFill>
                <a:latin typeface="Calibri" pitchFamily="34" charset="0"/>
              </a:rPr>
              <a:t> of duckweed</a:t>
            </a:r>
            <a:r>
              <a:rPr lang="en-US" b="1">
                <a:latin typeface="Calibri" pitchFamily="34" charset="0"/>
              </a:rPr>
              <a:t> in a pond environment?</a:t>
            </a:r>
          </a:p>
          <a:p>
            <a:r>
              <a:rPr lang="en-US" b="1">
                <a:latin typeface="Calibri" pitchFamily="34" charset="0"/>
              </a:rPr>
              <a:t>A 	</a:t>
            </a:r>
            <a:r>
              <a:rPr lang="en-US">
                <a:latin typeface="Calibri" pitchFamily="34" charset="0"/>
              </a:rPr>
              <a:t>Gradually introducing geese into the pond</a:t>
            </a:r>
          </a:p>
          <a:p>
            <a:r>
              <a:rPr lang="en-US" b="1">
                <a:latin typeface="Calibri" pitchFamily="34" charset="0"/>
              </a:rPr>
              <a:t>B</a:t>
            </a:r>
            <a:r>
              <a:rPr lang="en-US">
                <a:latin typeface="Calibri" pitchFamily="34" charset="0"/>
              </a:rPr>
              <a:t> 	Fishing in the pond as recreation</a:t>
            </a:r>
          </a:p>
          <a:p>
            <a:r>
              <a:rPr lang="en-US" b="1">
                <a:latin typeface="Calibri" pitchFamily="34" charset="0"/>
              </a:rPr>
              <a:t>C 	</a:t>
            </a:r>
            <a:r>
              <a:rPr lang="en-US">
                <a:latin typeface="Calibri" pitchFamily="34" charset="0"/>
              </a:rPr>
              <a:t>Planting trees in nearby forests</a:t>
            </a:r>
          </a:p>
          <a:p>
            <a:r>
              <a:rPr lang="en-US" b="1">
                <a:solidFill>
                  <a:srgbClr val="FF0000"/>
                </a:solidFill>
                <a:latin typeface="Calibri" pitchFamily="34" charset="0"/>
              </a:rPr>
              <a:t>D 	</a:t>
            </a:r>
            <a:r>
              <a:rPr lang="en-US">
                <a:solidFill>
                  <a:srgbClr val="FF0000"/>
                </a:solidFill>
                <a:latin typeface="Calibri" pitchFamily="34" charset="0"/>
              </a:rPr>
              <a:t>Heavily fertilizing nearby farm fields</a:t>
            </a: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491162"/>
          </a:xfrm>
        </p:spPr>
        <p:txBody>
          <a:bodyPr/>
          <a:lstStyle/>
          <a:p>
            <a:pPr algn="l"/>
            <a:r>
              <a:rPr lang="en-US" sz="2400" b="1" dirty="0" smtClean="0"/>
              <a:t>46. A group of students is exploring the causes of change in the physical structure of a forest ecosystem.  Each student in the group makes a prediction of how changes will impact the ecosystem.  The students have each—</a:t>
            </a:r>
            <a:br>
              <a:rPr lang="en-US" sz="2400" b="1" dirty="0" smtClean="0"/>
            </a:br>
            <a:r>
              <a:rPr lang="en-US" sz="2400" b="1" dirty="0"/>
              <a:t/>
            </a:r>
            <a:br>
              <a:rPr lang="en-US" sz="2400" b="1" dirty="0"/>
            </a:br>
            <a:r>
              <a:rPr lang="en-US" sz="2400" dirty="0" smtClean="0"/>
              <a:t>A. made a table</a:t>
            </a:r>
            <a:br>
              <a:rPr lang="en-US" sz="2400" dirty="0" smtClean="0"/>
            </a:br>
            <a:r>
              <a:rPr lang="en-US" sz="2400" dirty="0" smtClean="0"/>
              <a:t>B. formed a hypothesis</a:t>
            </a:r>
            <a:br>
              <a:rPr lang="en-US" sz="2400" dirty="0" smtClean="0"/>
            </a:br>
            <a:r>
              <a:rPr lang="en-US" sz="2400" dirty="0" smtClean="0"/>
              <a:t>C. developed a model</a:t>
            </a:r>
            <a:br>
              <a:rPr lang="en-US" sz="2400" dirty="0" smtClean="0"/>
            </a:br>
            <a:r>
              <a:rPr lang="en-US" sz="2400" dirty="0" smtClean="0"/>
              <a:t>D. planned an experiment</a:t>
            </a:r>
            <a:endParaRPr lang="en-US" sz="2400" dirty="0"/>
          </a:p>
        </p:txBody>
      </p:sp>
    </p:spTree>
    <p:extLst>
      <p:ext uri="{BB962C8B-B14F-4D97-AF65-F5344CB8AC3E}">
        <p14:creationId xmlns:p14="http://schemas.microsoft.com/office/powerpoint/2010/main" val="3416796756"/>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491162"/>
          </a:xfrm>
        </p:spPr>
        <p:txBody>
          <a:bodyPr/>
          <a:lstStyle/>
          <a:p>
            <a:pPr algn="l"/>
            <a:r>
              <a:rPr lang="en-US" sz="2400" b="1" dirty="0" smtClean="0"/>
              <a:t>46. A group of students is exploring the causes of change in the physical structure of a forest ecosystem.  Each student in the group makes a </a:t>
            </a:r>
            <a:r>
              <a:rPr lang="en-US" sz="2400" b="1" dirty="0" smtClean="0">
                <a:solidFill>
                  <a:srgbClr val="FF0000"/>
                </a:solidFill>
              </a:rPr>
              <a:t>prediction</a:t>
            </a:r>
            <a:r>
              <a:rPr lang="en-US" sz="2400" b="1" dirty="0" smtClean="0"/>
              <a:t> of how changes will impact the ecosystem.  The students have each—</a:t>
            </a:r>
            <a:br>
              <a:rPr lang="en-US" sz="2400" b="1" dirty="0" smtClean="0"/>
            </a:br>
            <a:r>
              <a:rPr lang="en-US" sz="2400" b="1" dirty="0"/>
              <a:t/>
            </a:r>
            <a:br>
              <a:rPr lang="en-US" sz="2400" b="1" dirty="0"/>
            </a:br>
            <a:r>
              <a:rPr lang="en-US" sz="2400" dirty="0" smtClean="0"/>
              <a:t>A. made a table</a:t>
            </a:r>
            <a:br>
              <a:rPr lang="en-US" sz="2400" dirty="0" smtClean="0"/>
            </a:br>
            <a:r>
              <a:rPr lang="en-US" sz="2400" dirty="0" smtClean="0">
                <a:solidFill>
                  <a:srgbClr val="FF0000"/>
                </a:solidFill>
              </a:rPr>
              <a:t>B. formed a hypothesis</a:t>
            </a:r>
            <a:br>
              <a:rPr lang="en-US" sz="2400" dirty="0" smtClean="0">
                <a:solidFill>
                  <a:srgbClr val="FF0000"/>
                </a:solidFill>
              </a:rPr>
            </a:br>
            <a:r>
              <a:rPr lang="en-US" sz="2400" dirty="0" smtClean="0"/>
              <a:t>C. developed a model</a:t>
            </a:r>
            <a:br>
              <a:rPr lang="en-US" sz="2400" dirty="0" smtClean="0"/>
            </a:br>
            <a:r>
              <a:rPr lang="en-US" sz="2400" dirty="0" smtClean="0"/>
              <a:t>D. planned an experiment</a:t>
            </a:r>
            <a:endParaRPr lang="en-US" sz="2400" dirty="0"/>
          </a:p>
        </p:txBody>
      </p:sp>
    </p:spTree>
    <p:extLst>
      <p:ext uri="{BB962C8B-B14F-4D97-AF65-F5344CB8AC3E}">
        <p14:creationId xmlns:p14="http://schemas.microsoft.com/office/powerpoint/2010/main" val="932324593"/>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491162"/>
          </a:xfrm>
        </p:spPr>
        <p:txBody>
          <a:bodyPr/>
          <a:lstStyle/>
          <a:p>
            <a:pPr algn="l"/>
            <a:r>
              <a:rPr lang="en-US" sz="2400" b="1" dirty="0" smtClean="0"/>
              <a:t>47. In order to reduce the negative impact on the ecosystem, it is important that people —</a:t>
            </a:r>
            <a:br>
              <a:rPr lang="en-US" sz="2400" b="1" dirty="0" smtClean="0"/>
            </a:br>
            <a:r>
              <a:rPr lang="en-US" sz="2400" b="1" dirty="0"/>
              <a:t/>
            </a:r>
            <a:br>
              <a:rPr lang="en-US" sz="2400" b="1" dirty="0"/>
            </a:br>
            <a:r>
              <a:rPr lang="en-US" sz="2400" dirty="0" smtClean="0"/>
              <a:t>A. make informed choices in conservation</a:t>
            </a:r>
            <a:br>
              <a:rPr lang="en-US" sz="2400" dirty="0" smtClean="0"/>
            </a:br>
            <a:r>
              <a:rPr lang="en-US" sz="2400" dirty="0" smtClean="0"/>
              <a:t>B. demonstrate safety practices</a:t>
            </a:r>
            <a:br>
              <a:rPr lang="en-US" sz="2400" dirty="0" smtClean="0"/>
            </a:br>
            <a:r>
              <a:rPr lang="en-US" sz="2400" dirty="0" smtClean="0"/>
              <a:t>C. record data using technology</a:t>
            </a:r>
            <a:br>
              <a:rPr lang="en-US" sz="2400" dirty="0" smtClean="0"/>
            </a:br>
            <a:r>
              <a:rPr lang="en-US" sz="2400" dirty="0" smtClean="0"/>
              <a:t>D. neglect wildlife regulations</a:t>
            </a:r>
            <a:endParaRPr lang="en-US" sz="2400" dirty="0"/>
          </a:p>
        </p:txBody>
      </p:sp>
    </p:spTree>
    <p:extLst>
      <p:ext uri="{BB962C8B-B14F-4D97-AF65-F5344CB8AC3E}">
        <p14:creationId xmlns:p14="http://schemas.microsoft.com/office/powerpoint/2010/main" val="414475691"/>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491162"/>
          </a:xfrm>
        </p:spPr>
        <p:txBody>
          <a:bodyPr/>
          <a:lstStyle/>
          <a:p>
            <a:pPr algn="l"/>
            <a:r>
              <a:rPr lang="en-US" sz="2400" b="1" dirty="0" smtClean="0"/>
              <a:t>47. In order to </a:t>
            </a:r>
            <a:r>
              <a:rPr lang="en-US" sz="2400" b="1" dirty="0" smtClean="0">
                <a:solidFill>
                  <a:srgbClr val="FF0000"/>
                </a:solidFill>
              </a:rPr>
              <a:t>reduce the negative impact</a:t>
            </a:r>
            <a:r>
              <a:rPr lang="en-US" sz="2400" b="1" dirty="0" smtClean="0"/>
              <a:t> on the ecosystem, it is important that people —</a:t>
            </a:r>
            <a:br>
              <a:rPr lang="en-US" sz="2400" b="1" dirty="0" smtClean="0"/>
            </a:br>
            <a:r>
              <a:rPr lang="en-US" sz="2400" b="1" dirty="0"/>
              <a:t/>
            </a:r>
            <a:br>
              <a:rPr lang="en-US" sz="2400" b="1" dirty="0"/>
            </a:br>
            <a:r>
              <a:rPr lang="en-US" sz="2400" dirty="0" smtClean="0"/>
              <a:t>A. make informed choices in conservation</a:t>
            </a:r>
            <a:br>
              <a:rPr lang="en-US" sz="2400" dirty="0" smtClean="0"/>
            </a:br>
            <a:r>
              <a:rPr lang="en-US" sz="2400" dirty="0" smtClean="0">
                <a:solidFill>
                  <a:srgbClr val="FF0000"/>
                </a:solidFill>
              </a:rPr>
              <a:t>B. demonstrate safety practices</a:t>
            </a:r>
            <a:br>
              <a:rPr lang="en-US" sz="2400" dirty="0" smtClean="0">
                <a:solidFill>
                  <a:srgbClr val="FF0000"/>
                </a:solidFill>
              </a:rPr>
            </a:br>
            <a:r>
              <a:rPr lang="en-US" sz="2400" dirty="0" smtClean="0"/>
              <a:t>C. record data using technology</a:t>
            </a:r>
            <a:br>
              <a:rPr lang="en-US" sz="2400" dirty="0" smtClean="0"/>
            </a:br>
            <a:r>
              <a:rPr lang="en-US" sz="2400" dirty="0" smtClean="0"/>
              <a:t>D. neglect wildlife regulations</a:t>
            </a:r>
            <a:endParaRPr lang="en-US" sz="2400" dirty="0"/>
          </a:p>
        </p:txBody>
      </p:sp>
    </p:spTree>
    <p:extLst>
      <p:ext uri="{BB962C8B-B14F-4D97-AF65-F5344CB8AC3E}">
        <p14:creationId xmlns:p14="http://schemas.microsoft.com/office/powerpoint/2010/main" val="1489569524"/>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491162"/>
          </a:xfrm>
        </p:spPr>
        <p:txBody>
          <a:bodyPr/>
          <a:lstStyle/>
          <a:p>
            <a:pPr algn="l"/>
            <a:r>
              <a:rPr lang="en-US" sz="2400" b="1" dirty="0" smtClean="0"/>
              <a:t>48. In class, students learned that conserving water reduces the human impact on area watershed.  Students want to investigate whether 4</a:t>
            </a:r>
            <a:r>
              <a:rPr lang="en-US" sz="2400" b="1" baseline="30000" dirty="0" smtClean="0"/>
              <a:t>th</a:t>
            </a:r>
            <a:r>
              <a:rPr lang="en-US" sz="2400" b="1" dirty="0" smtClean="0"/>
              <a:t> or 5</a:t>
            </a:r>
            <a:r>
              <a:rPr lang="en-US" sz="2400" b="1" baseline="30000" dirty="0" smtClean="0"/>
              <a:t>th</a:t>
            </a:r>
            <a:r>
              <a:rPr lang="en-US" sz="2400" b="1" dirty="0" smtClean="0"/>
              <a:t> graders use the most water when washing their hands.  Which part of the investigation should be recorded?</a:t>
            </a:r>
            <a:br>
              <a:rPr lang="en-US" sz="2400" b="1" dirty="0" smtClean="0"/>
            </a:br>
            <a:r>
              <a:rPr lang="en-US" sz="2400" b="1" dirty="0"/>
              <a:t/>
            </a:r>
            <a:br>
              <a:rPr lang="en-US" sz="2400" b="1" dirty="0"/>
            </a:br>
            <a:r>
              <a:rPr lang="en-US" sz="2400" dirty="0" smtClean="0"/>
              <a:t>A. height of the students</a:t>
            </a:r>
            <a:br>
              <a:rPr lang="en-US" sz="2400" dirty="0" smtClean="0"/>
            </a:br>
            <a:r>
              <a:rPr lang="en-US" sz="2400" dirty="0" smtClean="0"/>
              <a:t>B. time the faucet is turned on</a:t>
            </a:r>
            <a:br>
              <a:rPr lang="en-US" sz="2400" dirty="0" smtClean="0"/>
            </a:br>
            <a:r>
              <a:rPr lang="en-US" sz="2400" dirty="0" smtClean="0"/>
              <a:t>C. size of the sink</a:t>
            </a:r>
            <a:br>
              <a:rPr lang="en-US" sz="2400" dirty="0" smtClean="0"/>
            </a:br>
            <a:r>
              <a:rPr lang="en-US" sz="2400" dirty="0" smtClean="0"/>
              <a:t>D. grade level of the students</a:t>
            </a:r>
            <a:endParaRPr lang="en-US" sz="2400" dirty="0"/>
          </a:p>
        </p:txBody>
      </p:sp>
    </p:spTree>
    <p:extLst>
      <p:ext uri="{BB962C8B-B14F-4D97-AF65-F5344CB8AC3E}">
        <p14:creationId xmlns:p14="http://schemas.microsoft.com/office/powerpoint/2010/main" val="1489569524"/>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491162"/>
          </a:xfrm>
        </p:spPr>
        <p:txBody>
          <a:bodyPr/>
          <a:lstStyle/>
          <a:p>
            <a:pPr algn="l"/>
            <a:r>
              <a:rPr lang="en-US" sz="2400" b="1" dirty="0" smtClean="0"/>
              <a:t>48. In class, students learned that conserving water reduces the human impact on area watershed.  Students want to investigate whether 4</a:t>
            </a:r>
            <a:r>
              <a:rPr lang="en-US" sz="2400" b="1" baseline="30000" dirty="0" smtClean="0"/>
              <a:t>th</a:t>
            </a:r>
            <a:r>
              <a:rPr lang="en-US" sz="2400" b="1" dirty="0" smtClean="0"/>
              <a:t> or 5</a:t>
            </a:r>
            <a:r>
              <a:rPr lang="en-US" sz="2400" b="1" baseline="30000" dirty="0" smtClean="0"/>
              <a:t>th</a:t>
            </a:r>
            <a:r>
              <a:rPr lang="en-US" sz="2400" b="1" dirty="0" smtClean="0"/>
              <a:t> graders </a:t>
            </a:r>
            <a:r>
              <a:rPr lang="en-US" sz="2400" b="1" dirty="0" smtClean="0">
                <a:solidFill>
                  <a:srgbClr val="FF0000"/>
                </a:solidFill>
              </a:rPr>
              <a:t>use the most water </a:t>
            </a:r>
            <a:r>
              <a:rPr lang="en-US" sz="2400" b="1" dirty="0" smtClean="0"/>
              <a:t>when washing their hands.  Which part of the investigation should be recorded?</a:t>
            </a:r>
            <a:br>
              <a:rPr lang="en-US" sz="2400" b="1" dirty="0" smtClean="0"/>
            </a:br>
            <a:r>
              <a:rPr lang="en-US" sz="2400" b="1" dirty="0"/>
              <a:t/>
            </a:r>
            <a:br>
              <a:rPr lang="en-US" sz="2400" b="1" dirty="0"/>
            </a:br>
            <a:r>
              <a:rPr lang="en-US" sz="2400" dirty="0" smtClean="0"/>
              <a:t>A. height of the students</a:t>
            </a:r>
            <a:br>
              <a:rPr lang="en-US" sz="2400" dirty="0" smtClean="0"/>
            </a:br>
            <a:r>
              <a:rPr lang="en-US" sz="2400" dirty="0" smtClean="0">
                <a:solidFill>
                  <a:srgbClr val="FF0000"/>
                </a:solidFill>
              </a:rPr>
              <a:t>B. time the faucet is turned on</a:t>
            </a:r>
            <a:br>
              <a:rPr lang="en-US" sz="2400" dirty="0" smtClean="0">
                <a:solidFill>
                  <a:srgbClr val="FF0000"/>
                </a:solidFill>
              </a:rPr>
            </a:br>
            <a:r>
              <a:rPr lang="en-US" sz="2400" dirty="0" smtClean="0"/>
              <a:t>C. size of the sink</a:t>
            </a:r>
            <a:br>
              <a:rPr lang="en-US" sz="2400" dirty="0" smtClean="0"/>
            </a:br>
            <a:r>
              <a:rPr lang="en-US" sz="2400" dirty="0" smtClean="0"/>
              <a:t>D. grade level of the students</a:t>
            </a:r>
            <a:endParaRPr lang="en-US" sz="2400" dirty="0"/>
          </a:p>
        </p:txBody>
      </p:sp>
    </p:spTree>
    <p:extLst>
      <p:ext uri="{BB962C8B-B14F-4D97-AF65-F5344CB8AC3E}">
        <p14:creationId xmlns:p14="http://schemas.microsoft.com/office/powerpoint/2010/main" val="1030204298"/>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491162"/>
          </a:xfrm>
        </p:spPr>
        <p:txBody>
          <a:bodyPr/>
          <a:lstStyle/>
          <a:p>
            <a:pPr algn="l"/>
            <a:r>
              <a:rPr lang="en-US" sz="2400" b="1" dirty="0" smtClean="0"/>
              <a:t>49. Students are doing outdoor experiment in a marshy area.  They are collecting water samples for viewing under the microscope to determine if pollution has impacted the health of the pond.  The water is oily and shiny, and students are not sure what is in the water.  All are good precautions to use while gathering the water samples EXCEPT—</a:t>
            </a:r>
            <a:br>
              <a:rPr lang="en-US" sz="2400" b="1" dirty="0" smtClean="0"/>
            </a:br>
            <a:r>
              <a:rPr lang="en-US" sz="2400" b="1" dirty="0"/>
              <a:t/>
            </a:r>
            <a:br>
              <a:rPr lang="en-US" sz="2400" b="1" dirty="0"/>
            </a:br>
            <a:r>
              <a:rPr lang="en-US" sz="2400" dirty="0" smtClean="0"/>
              <a:t>A. wearing rubber gloves</a:t>
            </a:r>
            <a:br>
              <a:rPr lang="en-US" sz="2400" dirty="0" smtClean="0"/>
            </a:br>
            <a:r>
              <a:rPr lang="en-US" sz="2400" dirty="0" smtClean="0"/>
              <a:t>B. running around the pond</a:t>
            </a:r>
            <a:br>
              <a:rPr lang="en-US" sz="2400" dirty="0" smtClean="0"/>
            </a:br>
            <a:r>
              <a:rPr lang="en-US" sz="2400" dirty="0" smtClean="0"/>
              <a:t>C. keeping long hair tied back</a:t>
            </a:r>
            <a:br>
              <a:rPr lang="en-US" sz="2400" dirty="0" smtClean="0"/>
            </a:br>
            <a:r>
              <a:rPr lang="en-US" sz="2400" dirty="0" smtClean="0"/>
              <a:t>D. staying with the group</a:t>
            </a:r>
            <a:endParaRPr lang="en-US" sz="2400" dirty="0"/>
          </a:p>
        </p:txBody>
      </p:sp>
    </p:spTree>
    <p:extLst>
      <p:ext uri="{BB962C8B-B14F-4D97-AF65-F5344CB8AC3E}">
        <p14:creationId xmlns:p14="http://schemas.microsoft.com/office/powerpoint/2010/main" val="1030204298"/>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491162"/>
          </a:xfrm>
        </p:spPr>
        <p:txBody>
          <a:bodyPr/>
          <a:lstStyle/>
          <a:p>
            <a:pPr algn="l"/>
            <a:r>
              <a:rPr lang="en-US" sz="2400" b="1" dirty="0" smtClean="0"/>
              <a:t>49. Students are doing outdoor experiment in a marshy area.  They are collecting water samples for viewing under the microscope to determine if pollution has impacted the health of the pond.  The water is oily and shiny, and students are not sure what is in the water.  </a:t>
            </a:r>
            <a:r>
              <a:rPr lang="en-US" sz="2400" b="1" dirty="0" smtClean="0">
                <a:solidFill>
                  <a:srgbClr val="FF0000"/>
                </a:solidFill>
              </a:rPr>
              <a:t>All are good precautions to use while gathering the water samples EXCEPT—</a:t>
            </a:r>
            <a:br>
              <a:rPr lang="en-US" sz="2400" b="1" dirty="0" smtClean="0">
                <a:solidFill>
                  <a:srgbClr val="FF0000"/>
                </a:solidFill>
              </a:rPr>
            </a:br>
            <a:r>
              <a:rPr lang="en-US" sz="2400" b="1" dirty="0"/>
              <a:t/>
            </a:r>
            <a:br>
              <a:rPr lang="en-US" sz="2400" b="1" dirty="0"/>
            </a:br>
            <a:r>
              <a:rPr lang="en-US" sz="2400" dirty="0" smtClean="0"/>
              <a:t>A. wearing rubber gloves</a:t>
            </a:r>
            <a:br>
              <a:rPr lang="en-US" sz="2400" dirty="0" smtClean="0"/>
            </a:br>
            <a:r>
              <a:rPr lang="en-US" sz="2400" dirty="0" smtClean="0">
                <a:solidFill>
                  <a:srgbClr val="FF0000"/>
                </a:solidFill>
              </a:rPr>
              <a:t>B. running around the pond</a:t>
            </a:r>
            <a:br>
              <a:rPr lang="en-US" sz="2400" dirty="0" smtClean="0">
                <a:solidFill>
                  <a:srgbClr val="FF0000"/>
                </a:solidFill>
              </a:rPr>
            </a:br>
            <a:r>
              <a:rPr lang="en-US" sz="2400" dirty="0" smtClean="0"/>
              <a:t>C. keeping long hair tied back</a:t>
            </a:r>
            <a:br>
              <a:rPr lang="en-US" sz="2400" dirty="0" smtClean="0"/>
            </a:br>
            <a:r>
              <a:rPr lang="en-US" sz="2400" dirty="0" smtClean="0"/>
              <a:t>D. staying with the group</a:t>
            </a:r>
            <a:endParaRPr lang="en-US" sz="2400" dirty="0"/>
          </a:p>
        </p:txBody>
      </p:sp>
    </p:spTree>
    <p:extLst>
      <p:ext uri="{BB962C8B-B14F-4D97-AF65-F5344CB8AC3E}">
        <p14:creationId xmlns:p14="http://schemas.microsoft.com/office/powerpoint/2010/main" val="211456598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4915</TotalTime>
  <Words>3139</Words>
  <Application>Microsoft Office PowerPoint</Application>
  <PresentationFormat>On-screen Show (4:3)</PresentationFormat>
  <Paragraphs>497</Paragraphs>
  <Slides>97</Slides>
  <Notes>69</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97</vt:i4>
      </vt:variant>
    </vt:vector>
  </HeadingPairs>
  <TitlesOfParts>
    <vt:vector size="100" baseType="lpstr">
      <vt:lpstr>Arial</vt:lpstr>
      <vt:lpstr>Calibri</vt:lpstr>
      <vt:lpstr>Office Theme</vt:lpstr>
      <vt:lpstr>Life Boot Camp</vt:lpstr>
      <vt:lpstr>STAAR 2013 #36; RC 4; Supporting, F        1. The picture below shows a type of plant called kudzu.  Kudzu is a fast-growing Asian vine that was introduced into the United States.  Kudzu quickly uses available resources and can completely cover the plants in an area.  What effect does the rapid growth of kudzu most likely have on an ecosystem?  F. The variety of native plants decreases. G. The water supply in the area increases. H. Weather patterns in the area change. J. The number of other plants increases</vt:lpstr>
      <vt:lpstr>STAAR 2013 #36; RC 4; Supporting       1. The picture below shows a type of plant called kudzu.  Kudzu is a fast-growing Asian vine that was introduced into the United States.  Kudzu quickly uses available resources and can completely cover the plants in an area.  What effect does the rapid growth of kudzu most likely have on an ecosystem?  F. The variety of native plants decreases. G. The water supply in the area increases. H. Weather patterns in the area change. J. The number of other plants increases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35. All of the following are ways humans can adversely change the ecosystem EXCEPT—  A. waste dumping B. using biodegradable products C. overhunting animals D. industrial pollution</vt:lpstr>
      <vt:lpstr>35. All of the following are ways humans can adversely change the ecosystem EXCEPT—  A. waste dumping B. using biodegradable products C. overhunting animals D. industrial pollution</vt:lpstr>
      <vt:lpstr>36. What effect would building a highway have on an ecosystem?  A. Increase in butterfly migration B. Decrease in destruction of habitat C. Increase in carbon dioxide D. Increase in oxygen</vt:lpstr>
      <vt:lpstr>36. What effect would building a highway have on an ecosystem?  A. Increase in butterfly migration B. Decrease in destruction of habitat C. Increase in carbon dioxide D. Increase in oxygen</vt:lpstr>
      <vt:lpstr>37. Overpopulation animals cause severe damage to an ecosystem and the surrounding landscape.  Additionally, overpopulation can affect the food chain, water routes, and land.  Based on the information provided, which of the following is the best conclusion about the effects of overpopulation?  A. Overpopulation is destroying the entire U.S. B. Overpopulation does not impact the food chain C. Overpopulation can change the entire structure of the  ecosystem D. Overpopulation causes serious issues with the water cycle</vt:lpstr>
      <vt:lpstr>37. Overpopulation animals cause severe damage to an ecosystem and the surrounding landscape.  Additionally, overpopulation can affect the food chain, water routes, and land.  Based on the information provided, which of the following is the best conclusion about the effects of overpopulation?  A. Overpopulation is destroying the entire U.S. B. Overpopulation does not impact the food chain C. Overpopulation can change the entire structure of the  ecosystem D. Overpopulation causes serious issues with the water cycle</vt:lpstr>
      <vt:lpstr>38. Hunting is an environmental management tool that helps control wildlife populations.  Hunting is an example of—   A. the deer population creating change in an ecosystem B. the food chain creating change in an ecosystem C. humans creating change in an ecosystem D. a cycle creating change in an ecosystem</vt:lpstr>
      <vt:lpstr>38. Hunting is an environmental management tool that helps control wildlife populations.  Hunting is an example of—   A. the deer population creating change in an ecosystem B. the food chain creating change in an ecosystem C. humans creating change in an ecosystem D. a cycle creating change in an ecosystem</vt:lpstr>
      <vt:lpstr>39. Which of the following is a positive effect of building highways in an ecosystem?  A. Enhancing access between existing communities B. Destruction of existing homes and businesses C. Prohibiting some species from migrating D. Increase in noise and air pollution</vt:lpstr>
      <vt:lpstr>39. Which of the following is a positive effect of building highways in an ecosystem?  A. Enhancing access between existing communities B. Destruction of existing homes and businesses C. Prohibiting some species from migrating D. Increase in noise and air pollution</vt:lpstr>
      <vt:lpstr>40. Which activity by people puts the greatest number of animals at risk for becoming endangered?  A. starting forest fires B. destruction of habitat C. hunting and fishing D. making pets of wild animals</vt:lpstr>
      <vt:lpstr>40. Which activity by people puts the greatest number of animals at risk for becoming endangered?  A. starting forest fires B. destruction of habitat C. hunting and fishing D. making pets of wild animals</vt:lpstr>
      <vt:lpstr>41. What is an effect of cutting down forests for the development of land and cities?  A. increase in amount of oxygen B. decrease in energy provided for producers C. lack of habitat areas for plants and animals D. gain of habitat areas for new species of animals and plants</vt:lpstr>
      <vt:lpstr>41. What is an effect of cutting down forests for the development of land and cities?  A. increase in amount of oxygen B. decrease in energy provided for producers C. lack of habitat areas for plants and animals D. gain of habitat areas for new species of animals and plants</vt:lpstr>
      <vt:lpstr>42. The Texas Blind Salamander lives in the underwater caves of the Edwards Aquifer, which is used to proved drinking water for many Texans.  The Texas Blind Salamander has been on the endangered list since 1967.  Which could NOT be a possible cause for the salamanders being on the endangered list?  A. motor oil draining into the sewer B. using lots of water for irrigation C. lower average rainfall totals D. swimming and fishing activities</vt:lpstr>
      <vt:lpstr>42. The Texas Blind Salamander lives in the underwater caves of the Edwards Aquifer, which is used to proved drinking water for many Texans.  The Texas Blind Salamander has been on the endangered list since 1967.  Which could NOT be a possible cause for the salamanders being on the endangered list?  A. motor oil draining into the sewer B. using lots of water for irrigation C. lower average rainfall totals D. swimming and fishing activities</vt:lpstr>
      <vt:lpstr>43. Biologists observe and record the deer population.  They notice that the population is 4 times larger than the habitat can support.  Which is LEAST likely to occur from the overpopulation of deer?  A. The grass population in the deer’s habitat will begin to  decrease. B. The deer population will be stronger and healthier. C. The area’s water source will be reduced or depleted. D. The deer will spread disease to other animals and humans.</vt:lpstr>
      <vt:lpstr>43. Biologists observe and record the deer population.  They notice that the population is 4 times larger than the habitat can support.  Which is LEAST likely to occur from the overpopulation of deer?  A. The grass population in the deer’s habitat will begin to  decrease. B. The deer population will be stronger and healthier. C. The area’s water source will be reduced or depleted. D. The deer will spread disease to other animals and humans.</vt:lpstr>
      <vt:lpstr>44. Based on the information given in the table, why do overpopulated animals wander?        A. Their natural ecosystem can no longer support them. B. They migrate to compete with other species for garbage. C. Their natural ecosystem has a vast supply of food and water. D. They migrate to areas where there are fewer producers.</vt:lpstr>
      <vt:lpstr>44. Based on the information given in the table, why do overpopulated animals wander?        A. Their natural ecosystem can no longer support them. B. They migrate to compete with other species for garbage. C. Their natural ecosystem has a vast supply of food and water. D. They migrate to areas where there are fewer producers.</vt:lpstr>
      <vt:lpstr>45. Student are given an assignment to research and document the negative and positive effects of changes in ecosystems caused by humans.  Which of the following tools would be most appropriate to use for this assignment?  A. notebook B. calculator C. hand lens D. aquarium</vt:lpstr>
      <vt:lpstr>45. Student are given an assignment to research and document the negative and positive effects of changes in ecosystems caused by humans.  Which of the following tools would be most appropriate to use for this assignment?  A. notebook B. calculator C. hand lens D. aquarium</vt:lpstr>
      <vt:lpstr>46. A group of students is exploring the causes of change in the physical structure of a forest ecosystem.  Each student in the group makes a prediction of how changes will impact the ecosystem.  The students have each—  A. made a table B. formed a hypothesis C. developed a model D. planned an experiment</vt:lpstr>
      <vt:lpstr>46. A group of students is exploring the causes of change in the physical structure of a forest ecosystem.  Each student in the group makes a prediction of how changes will impact the ecosystem.  The students have each—  A. made a table B. formed a hypothesis C. developed a model D. planned an experiment</vt:lpstr>
      <vt:lpstr>47. In order to reduce the negative impact on the ecosystem, it is important that people —  A. make informed choices in conservation B. demonstrate safety practices C. record data using technology D. neglect wildlife regulations</vt:lpstr>
      <vt:lpstr>47. In order to reduce the negative impact on the ecosystem, it is important that people —  A. make informed choices in conservation B. demonstrate safety practices C. record data using technology D. neglect wildlife regulations</vt:lpstr>
      <vt:lpstr>48. In class, students learned that conserving water reduces the human impact on area watershed.  Students want to investigate whether 4th or 5th graders use the most water when washing their hands.  Which part of the investigation should be recorded?  A. height of the students B. time the faucet is turned on C. size of the sink D. grade level of the students</vt:lpstr>
      <vt:lpstr>48. In class, students learned that conserving water reduces the human impact on area watershed.  Students want to investigate whether 4th or 5th graders use the most water when washing their hands.  Which part of the investigation should be recorded?  A. height of the students B. time the faucet is turned on C. size of the sink D. grade level of the students</vt:lpstr>
      <vt:lpstr>49. Students are doing outdoor experiment in a marshy area.  They are collecting water samples for viewing under the microscope to determine if pollution has impacted the health of the pond.  The water is oily and shiny, and students are not sure what is in the water.  All are good precautions to use while gathering the water samples EXCEPT—  A. wearing rubber gloves B. running around the pond C. keeping long hair tied back D. staying with the group</vt:lpstr>
      <vt:lpstr>49. Students are doing outdoor experiment in a marshy area.  They are collecting water samples for viewing under the microscope to determine if pollution has impacted the health of the pond.  The water is oily and shiny, and students are not sure what is in the water.  All are good precautions to use while gathering the water samples EXCEPT—  A. wearing rubber gloves B. running around the pond C. keeping long hair tied back D. staying with the group</vt:lpstr>
    </vt:vector>
  </TitlesOfParts>
  <Company>MISD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McKinney ISD</dc:creator>
  <cp:lastModifiedBy>Christal Keeton</cp:lastModifiedBy>
  <cp:revision>21</cp:revision>
  <dcterms:created xsi:type="dcterms:W3CDTF">2014-02-25T13:39:44Z</dcterms:created>
  <dcterms:modified xsi:type="dcterms:W3CDTF">2016-12-21T20:09:35Z</dcterms:modified>
</cp:coreProperties>
</file>